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9" r:id="rId4"/>
    <p:sldId id="261" r:id="rId5"/>
    <p:sldId id="260" r:id="rId6"/>
    <p:sldId id="258" r:id="rId7"/>
    <p:sldId id="259" r:id="rId8"/>
    <p:sldId id="270" r:id="rId9"/>
    <p:sldId id="266" r:id="rId10"/>
    <p:sldId id="265" r:id="rId11"/>
    <p:sldId id="272" r:id="rId12"/>
    <p:sldId id="264" r:id="rId13"/>
    <p:sldId id="274" r:id="rId14"/>
    <p:sldId id="275" r:id="rId15"/>
    <p:sldId id="267" r:id="rId16"/>
    <p:sldId id="27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296918-5F56-6A4A-8D22-90DEAEE4B244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8486B6-7C66-4840-BA80-B7D9C97A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Outcome: Westward 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Reconstruction and Westward Expansion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83" y="425027"/>
            <a:ext cx="5408083" cy="346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971550" lvl="1" indent="-514350" fontAlgn="base">
              <a:buFont typeface="+mj-lt"/>
              <a:buAutoNum type="alphaLcPeriod" startAt="4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C87D0E"/>
                </a:solidFill>
              </a:rPr>
              <a:t>Central Pacific</a:t>
            </a:r>
            <a:r>
              <a:rPr lang="en-US" sz="2000" dirty="0" smtClean="0"/>
              <a:t> moved eastward from Sacramento</a:t>
            </a:r>
          </a:p>
          <a:p>
            <a:pPr marL="971550" lvl="1" indent="-514350" fontAlgn="base">
              <a:buFont typeface="+mj-lt"/>
              <a:buAutoNum type="alphaLcPeriod" startAt="4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C87D0E"/>
                </a:solidFill>
              </a:rPr>
              <a:t>Union Pacific</a:t>
            </a:r>
            <a:r>
              <a:rPr lang="en-US" sz="2000" dirty="0" smtClean="0"/>
              <a:t> moved westward from Omaha, Nebraska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9" y="2529416"/>
            <a:ext cx="6464917" cy="4006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971550" lvl="1" indent="-514350" fontAlgn="base">
              <a:buFont typeface="+mj-lt"/>
              <a:buAutoNum type="alphaLcPeriod" startAt="6"/>
            </a:pPr>
            <a:r>
              <a:rPr lang="en-US" sz="2000" dirty="0" smtClean="0"/>
              <a:t>Both companies relied heavily on foreign labor such as Irish and mostly </a:t>
            </a:r>
            <a:r>
              <a:rPr lang="en-US" sz="2000" b="1" u="sng" dirty="0" smtClean="0">
                <a:solidFill>
                  <a:srgbClr val="C87D0E"/>
                </a:solidFill>
              </a:rPr>
              <a:t>Chinese workers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72317"/>
            <a:ext cx="40640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884" y="2872317"/>
            <a:ext cx="4313332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>
            <a:normAutofit/>
          </a:bodyPr>
          <a:lstStyle/>
          <a:p>
            <a:pPr marL="971550" lvl="1" indent="-514350" fontAlgn="base">
              <a:buFont typeface="+mj-lt"/>
              <a:buAutoNum type="alphaLcPeriod" startAt="7"/>
            </a:pPr>
            <a:r>
              <a:rPr lang="en-US" sz="2100" dirty="0" smtClean="0"/>
              <a:t>The Central Pacific used unstable </a:t>
            </a:r>
            <a:r>
              <a:rPr lang="en-US" sz="2100" b="1" u="sng" dirty="0" smtClean="0">
                <a:solidFill>
                  <a:srgbClr val="C87D0E"/>
                </a:solidFill>
              </a:rPr>
              <a:t>nitroglycerin</a:t>
            </a:r>
            <a:r>
              <a:rPr lang="en-US" sz="2100" dirty="0" smtClean="0"/>
              <a:t> to blast through the difficult terrain of the </a:t>
            </a:r>
            <a:r>
              <a:rPr lang="en-US" sz="2100" b="1" u="sng" dirty="0" smtClean="0">
                <a:solidFill>
                  <a:srgbClr val="C87D0E"/>
                </a:solidFill>
              </a:rPr>
              <a:t>Sierra Nevada</a:t>
            </a:r>
            <a:r>
              <a:rPr lang="en-US" sz="2100" dirty="0" smtClean="0"/>
              <a:t> mountains</a:t>
            </a:r>
          </a:p>
          <a:p>
            <a:pPr marL="971550" lvl="1" indent="-514350" fontAlgn="base">
              <a:buFont typeface="+mj-lt"/>
              <a:buAutoNum type="alphaLcPeriod" startAt="7"/>
            </a:pPr>
            <a:r>
              <a:rPr lang="en-US" sz="2100" dirty="0" smtClean="0"/>
              <a:t>Both companies reached </a:t>
            </a:r>
            <a:r>
              <a:rPr lang="en-US" sz="2100" b="1" u="sng" dirty="0" smtClean="0">
                <a:solidFill>
                  <a:srgbClr val="C87D0E"/>
                </a:solidFill>
              </a:rPr>
              <a:t>Promontory Point</a:t>
            </a:r>
            <a:r>
              <a:rPr lang="en-US" sz="2100" dirty="0" smtClean="0"/>
              <a:t>, Utah by 1869 where a </a:t>
            </a:r>
            <a:r>
              <a:rPr lang="en-US" sz="2100" b="1" u="sng" dirty="0" smtClean="0">
                <a:solidFill>
                  <a:srgbClr val="C87D0E"/>
                </a:solidFill>
              </a:rPr>
              <a:t>golden spike</a:t>
            </a:r>
            <a:r>
              <a:rPr lang="en-US" sz="2100" dirty="0" smtClean="0"/>
              <a:t> was driven to hail the completion of the railroad</a:t>
            </a:r>
          </a:p>
          <a:p>
            <a:pPr marL="971550" lvl="1" indent="-514350" fontAlgn="base">
              <a:buFont typeface="+mj-lt"/>
              <a:buAutoNum type="alphaLcPeriod" startAt="7"/>
            </a:pPr>
            <a:r>
              <a:rPr lang="en-US" sz="2100" dirty="0" smtClean="0"/>
              <a:t>Fifteen years later, the </a:t>
            </a:r>
            <a:r>
              <a:rPr lang="en-US" sz="2100" b="1" u="sng" dirty="0" smtClean="0">
                <a:solidFill>
                  <a:srgbClr val="C87D0E"/>
                </a:solidFill>
              </a:rPr>
              <a:t>US had five</a:t>
            </a:r>
            <a:r>
              <a:rPr lang="en-US" sz="2100" dirty="0" smtClean="0"/>
              <a:t> transcontinental railroads</a:t>
            </a:r>
          </a:p>
          <a:p>
            <a:pPr marL="971550" lvl="1" indent="-514350" fontAlgn="base">
              <a:buFont typeface="+mj-lt"/>
              <a:buAutoNum type="alphaLcPeriod" startAt="7"/>
            </a:pPr>
            <a:r>
              <a:rPr lang="en-US" sz="1900" dirty="0" smtClean="0"/>
              <a:t>The railroads significantly shrunk the size of the US and allowed for settlers to migrate west more </a:t>
            </a:r>
            <a:r>
              <a:rPr lang="en-US" sz="1900" b="1" u="sng" dirty="0" smtClean="0">
                <a:solidFill>
                  <a:srgbClr val="C87D0E"/>
                </a:solidFill>
              </a:rPr>
              <a:t>quickly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C87D0E"/>
                </a:solidFill>
              </a:rPr>
              <a:t>efficiently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4053907"/>
            <a:ext cx="3706283" cy="261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Transcontinental Railroad bridges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5" y="2120900"/>
            <a:ext cx="4520387" cy="2953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502" y="2120900"/>
            <a:ext cx="4210050" cy="295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 startAt="4"/>
            </a:pPr>
            <a:r>
              <a:rPr lang="en-US" b="1" dirty="0" smtClean="0"/>
              <a:t>Life in the West</a:t>
            </a:r>
            <a:endParaRPr lang="en-US" sz="2400" dirty="0" smtClean="0"/>
          </a:p>
          <a:p>
            <a:pPr marL="971550" lvl="1" indent="-514350" fontAlgn="base">
              <a:buFont typeface="+mj-lt"/>
              <a:buAutoNum type="alphaLcPeriod"/>
            </a:pPr>
            <a:r>
              <a:rPr lang="en-US" sz="2000" dirty="0" smtClean="0"/>
              <a:t>Trees were often </a:t>
            </a:r>
            <a:r>
              <a:rPr lang="en-US" sz="2000" b="1" u="sng" dirty="0" smtClean="0">
                <a:solidFill>
                  <a:srgbClr val="C87D0E"/>
                </a:solidFill>
              </a:rPr>
              <a:t>scarce</a:t>
            </a:r>
            <a:r>
              <a:rPr lang="en-US" sz="2000" dirty="0" smtClean="0"/>
              <a:t> so settlers built their homes called sod homes, or </a:t>
            </a:r>
            <a:r>
              <a:rPr lang="en-US" sz="2000" b="1" u="sng" dirty="0" err="1" smtClean="0">
                <a:solidFill>
                  <a:srgbClr val="C87D0E"/>
                </a:solidFill>
              </a:rPr>
              <a:t>soddies</a:t>
            </a:r>
            <a:r>
              <a:rPr lang="en-US" sz="2000" dirty="0" smtClean="0"/>
              <a:t>, from the land itself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" y="3191934"/>
            <a:ext cx="36703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3191934"/>
            <a:ext cx="36195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 startAt="4"/>
            </a:pPr>
            <a:r>
              <a:rPr lang="en-US" b="1" dirty="0" smtClean="0"/>
              <a:t>Life in the West</a:t>
            </a:r>
            <a:endParaRPr lang="en-US" sz="2400" dirty="0" smtClean="0"/>
          </a:p>
          <a:p>
            <a:pPr marL="971550" lvl="1" indent="-514350" fontAlgn="base">
              <a:buFont typeface="+mj-lt"/>
              <a:buAutoNum type="alphaLcPeriod" startAt="2"/>
            </a:pPr>
            <a:r>
              <a:rPr lang="en-US" sz="2000" b="1" u="sng" dirty="0" smtClean="0">
                <a:solidFill>
                  <a:srgbClr val="C87D0E"/>
                </a:solidFill>
              </a:rPr>
              <a:t>Women</a:t>
            </a:r>
            <a:r>
              <a:rPr lang="en-US" sz="2000" dirty="0" smtClean="0"/>
              <a:t> often worked in the </a:t>
            </a:r>
            <a:r>
              <a:rPr lang="en-US" sz="2000" b="1" u="sng" dirty="0" smtClean="0">
                <a:solidFill>
                  <a:srgbClr val="C87D0E"/>
                </a:solidFill>
              </a:rPr>
              <a:t>fields</a:t>
            </a:r>
            <a:r>
              <a:rPr lang="en-US" sz="2000" dirty="0" smtClean="0"/>
              <a:t> with men plowing, planting, and harvesting the crops</a:t>
            </a:r>
          </a:p>
          <a:p>
            <a:pPr marL="971550" lvl="1" indent="-514350" fontAlgn="base">
              <a:buFont typeface="+mj-lt"/>
              <a:buAutoNum type="alphaLcPeriod" startAt="2"/>
            </a:pPr>
            <a:r>
              <a:rPr lang="en-US" sz="2000" b="1" u="sng" dirty="0" smtClean="0">
                <a:solidFill>
                  <a:srgbClr val="C87D0E"/>
                </a:solidFill>
              </a:rPr>
              <a:t>Minnesota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C87D0E"/>
                </a:solidFill>
              </a:rPr>
              <a:t>Wisconsin</a:t>
            </a:r>
            <a:r>
              <a:rPr lang="en-US" sz="2000" dirty="0" smtClean="0"/>
              <a:t> were important for </a:t>
            </a:r>
            <a:r>
              <a:rPr lang="en-US" sz="2000" b="1" u="sng" dirty="0" smtClean="0">
                <a:solidFill>
                  <a:srgbClr val="C87D0E"/>
                </a:solidFill>
              </a:rPr>
              <a:t>lumber</a:t>
            </a:r>
            <a:r>
              <a:rPr lang="en-US" sz="2000" dirty="0" smtClean="0"/>
              <a:t> production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282" y="3428999"/>
            <a:ext cx="2103967" cy="31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016" y="3867150"/>
            <a:ext cx="38608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 startAt="4"/>
            </a:pPr>
            <a:r>
              <a:rPr lang="en-US" b="1" dirty="0" smtClean="0"/>
              <a:t>Life in the West</a:t>
            </a:r>
            <a:endParaRPr lang="en-US" sz="2400" dirty="0" smtClean="0"/>
          </a:p>
          <a:p>
            <a:pPr marL="971550" lvl="1" indent="-514350" fontAlgn="base">
              <a:buFont typeface="+mj-lt"/>
              <a:buAutoNum type="alphaLcPeriod" startAt="4"/>
            </a:pPr>
            <a:r>
              <a:rPr lang="en-US" sz="2100" dirty="0" smtClean="0"/>
              <a:t>Frontier settlers faced many hardships such as </a:t>
            </a:r>
            <a:r>
              <a:rPr lang="en-US" sz="2100" b="1" u="sng" dirty="0" smtClean="0">
                <a:solidFill>
                  <a:srgbClr val="C87D0E"/>
                </a:solidFill>
              </a:rPr>
              <a:t>droughts</a:t>
            </a:r>
            <a:r>
              <a:rPr lang="en-US" sz="2100" dirty="0" smtClean="0"/>
              <a:t>, floods, </a:t>
            </a:r>
            <a:r>
              <a:rPr lang="en-US" sz="2100" b="1" u="sng" dirty="0" smtClean="0">
                <a:solidFill>
                  <a:srgbClr val="C87D0E"/>
                </a:solidFill>
              </a:rPr>
              <a:t>fires</a:t>
            </a:r>
            <a:r>
              <a:rPr lang="en-US" sz="2100" dirty="0" smtClean="0"/>
              <a:t>, blizzards, </a:t>
            </a:r>
            <a:r>
              <a:rPr lang="en-US" sz="2100" b="1" u="sng" dirty="0" smtClean="0">
                <a:solidFill>
                  <a:srgbClr val="C87D0E"/>
                </a:solidFill>
              </a:rPr>
              <a:t>locust</a:t>
            </a:r>
            <a:r>
              <a:rPr lang="en-US" sz="2100" dirty="0" smtClean="0"/>
              <a:t> plagues, and occasional raids by outlaws and      </a:t>
            </a:r>
            <a:r>
              <a:rPr lang="en-US" sz="2100" b="1" u="sng" dirty="0" smtClean="0">
                <a:solidFill>
                  <a:srgbClr val="C87D0E"/>
                </a:solidFill>
              </a:rPr>
              <a:t>Native</a:t>
            </a:r>
            <a:r>
              <a:rPr lang="en-US" sz="2100" dirty="0" smtClean="0"/>
              <a:t> Americans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17" y="3424767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71333"/>
            <a:ext cx="3760142" cy="241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r>
              <a:rPr lang="en-US" sz="2000" dirty="0" smtClean="0"/>
              <a:t>Result: Even though America was now a </a:t>
            </a:r>
            <a:r>
              <a:rPr lang="en-US" sz="2000" b="1" u="sng" dirty="0" smtClean="0">
                <a:solidFill>
                  <a:srgbClr val="C87D0E"/>
                </a:solidFill>
              </a:rPr>
              <a:t>complete</a:t>
            </a:r>
            <a:r>
              <a:rPr lang="en-US" sz="2000" dirty="0" smtClean="0"/>
              <a:t> nation, </a:t>
            </a:r>
            <a:r>
              <a:rPr lang="en-US" sz="2000" b="1" u="sng" dirty="0" smtClean="0">
                <a:solidFill>
                  <a:srgbClr val="C87D0E"/>
                </a:solidFill>
              </a:rPr>
              <a:t>conflict </a:t>
            </a:r>
            <a:r>
              <a:rPr lang="en-US" sz="2000" dirty="0" smtClean="0"/>
              <a:t>with Native Americans would be the next real challenge &amp; would remind us that there is a </a:t>
            </a:r>
            <a:r>
              <a:rPr lang="en-US" sz="2000" b="1" u="sng" dirty="0" smtClean="0">
                <a:solidFill>
                  <a:srgbClr val="C87D0E"/>
                </a:solidFill>
              </a:rPr>
              <a:t>consequence to progress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683" y="3016250"/>
            <a:ext cx="41211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66" y="2704887"/>
            <a:ext cx="4271433" cy="341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b="1" dirty="0" smtClean="0"/>
              <a:t>Setting the Stage (Background on the West)</a:t>
            </a:r>
            <a:endParaRPr lang="en-US" sz="2400" dirty="0" smtClean="0"/>
          </a:p>
          <a:p>
            <a:pPr marL="971550" lvl="1" indent="-514350" fontAlgn="base">
              <a:buFont typeface="+mj-lt"/>
              <a:buAutoNum type="alphaLcPeriod"/>
            </a:pPr>
            <a:r>
              <a:rPr lang="en-US" sz="2100" dirty="0" smtClean="0"/>
              <a:t>Americans believed in the idea of </a:t>
            </a:r>
            <a:r>
              <a:rPr lang="en-US" sz="2100" b="1" u="sng" dirty="0" smtClean="0">
                <a:solidFill>
                  <a:schemeClr val="accent1">
                    <a:lumMod val="75000"/>
                  </a:schemeClr>
                </a:solidFill>
              </a:rPr>
              <a:t>Manifest Destiny</a:t>
            </a:r>
            <a:r>
              <a:rPr lang="en-US" sz="2100" dirty="0" smtClean="0"/>
              <a:t>, the idea that it was </a:t>
            </a:r>
            <a:r>
              <a:rPr lang="en-US" sz="1900" dirty="0" smtClean="0"/>
              <a:t>their God given right to </a:t>
            </a:r>
            <a:r>
              <a:rPr lang="en-US" sz="1900" b="1" u="sng" dirty="0" smtClean="0">
                <a:solidFill>
                  <a:srgbClr val="C87D0E"/>
                </a:solidFill>
              </a:rPr>
              <a:t>expand westward</a:t>
            </a:r>
            <a:r>
              <a:rPr lang="en-US" sz="1900" dirty="0" smtClean="0"/>
              <a:t> to the Pacific Ocean and to Mexico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33" y="3015826"/>
            <a:ext cx="4857749" cy="369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 &amp; napoleon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1532467"/>
            <a:ext cx="3707559" cy="4415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1765301"/>
            <a:ext cx="4140374" cy="39073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0" y="1554162"/>
            <a:ext cx="9398000" cy="4981681"/>
          </a:xfrm>
        </p:spPr>
        <p:txBody>
          <a:bodyPr/>
          <a:lstStyle/>
          <a:p>
            <a:pPr marL="971550" lvl="1" indent="-514350" fontAlgn="base">
              <a:buFont typeface="+mj-lt"/>
              <a:buAutoNum type="alphaLcPeriod" startAt="2"/>
            </a:pPr>
            <a:r>
              <a:rPr lang="en-US" sz="2000" dirty="0" smtClean="0"/>
              <a:t>President Thomas Jefferson bought the </a:t>
            </a:r>
            <a:r>
              <a:rPr lang="en-US" sz="2000" b="1" u="sng" dirty="0" smtClean="0">
                <a:solidFill>
                  <a:srgbClr val="C87D0E"/>
                </a:solidFill>
              </a:rPr>
              <a:t>Louisiana Purchase</a:t>
            </a:r>
            <a:r>
              <a:rPr lang="en-US" sz="2000" dirty="0" smtClean="0"/>
              <a:t> from Napoleon Bonaparte of France in 1803 for </a:t>
            </a:r>
            <a:r>
              <a:rPr lang="en-US" sz="2000" b="1" u="sng" dirty="0" smtClean="0">
                <a:solidFill>
                  <a:srgbClr val="C87D0E"/>
                </a:solidFill>
              </a:rPr>
              <a:t>$15 </a:t>
            </a:r>
            <a:r>
              <a:rPr lang="en-US" sz="2000" dirty="0" smtClean="0"/>
              <a:t>million</a:t>
            </a:r>
          </a:p>
          <a:p>
            <a:pPr marL="971550" lvl="1" indent="-514350" fontAlgn="base">
              <a:buFont typeface="+mj-lt"/>
              <a:buAutoNum type="alphaLcPeriod" startAt="2"/>
            </a:pPr>
            <a:r>
              <a:rPr lang="en-US" sz="2000" dirty="0" smtClean="0"/>
              <a:t>Between 1804 to 1806, explorers </a:t>
            </a:r>
            <a:r>
              <a:rPr lang="en-US" sz="2000" b="1" u="sng" dirty="0" smtClean="0">
                <a:solidFill>
                  <a:srgbClr val="C87D0E"/>
                </a:solidFill>
              </a:rPr>
              <a:t>Lewis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C87D0E"/>
                </a:solidFill>
              </a:rPr>
              <a:t>Clark</a:t>
            </a:r>
            <a:r>
              <a:rPr lang="en-US" sz="2000" dirty="0" smtClean="0"/>
              <a:t> were commissioned by President Jefferson to explore west to the Pacific coast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5850" y="2999317"/>
            <a:ext cx="50419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83" y="3179233"/>
            <a:ext cx="3280834" cy="28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971550" lvl="1" indent="-514350" fontAlgn="base">
              <a:buFont typeface="+mj-lt"/>
              <a:buAutoNum type="alphaLcPeriod" startAt="4"/>
            </a:pPr>
            <a:r>
              <a:rPr lang="en-US" sz="2000" dirty="0" smtClean="0"/>
              <a:t>The US </a:t>
            </a:r>
            <a:r>
              <a:rPr lang="en-US" sz="2000" b="1" u="sng" dirty="0" smtClean="0">
                <a:solidFill>
                  <a:srgbClr val="C87D0E"/>
                </a:solidFill>
              </a:rPr>
              <a:t>annexed Texas</a:t>
            </a:r>
            <a:r>
              <a:rPr lang="en-US" sz="2000" dirty="0" smtClean="0"/>
              <a:t> in 1845 which led to the Mexican-American war which took place between 1846-1848 and resulted in US obtaining the present day </a:t>
            </a:r>
            <a:r>
              <a:rPr lang="en-US" sz="2000" b="1" u="sng" dirty="0" smtClean="0">
                <a:solidFill>
                  <a:srgbClr val="C87D0E"/>
                </a:solidFill>
              </a:rPr>
              <a:t>southwest</a:t>
            </a:r>
            <a:r>
              <a:rPr lang="en-US" sz="2000" dirty="0" smtClean="0"/>
              <a:t> United States territory from Mexico</a:t>
            </a:r>
          </a:p>
          <a:p>
            <a:pPr marL="971550" lvl="1" indent="-514350" fontAlgn="base">
              <a:buFont typeface="+mj-lt"/>
              <a:buAutoNum type="alphaLcPeriod" startAt="4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C87D0E"/>
                </a:solidFill>
              </a:rPr>
              <a:t>Oregon Treaty</a:t>
            </a:r>
            <a:r>
              <a:rPr lang="en-US" sz="2000" dirty="0" smtClean="0"/>
              <a:t> of 1846 with </a:t>
            </a:r>
            <a:r>
              <a:rPr lang="en-US" sz="2000" b="1" u="sng" dirty="0" smtClean="0">
                <a:solidFill>
                  <a:srgbClr val="C87D0E"/>
                </a:solidFill>
              </a:rPr>
              <a:t>Britain</a:t>
            </a:r>
            <a:r>
              <a:rPr lang="en-US" sz="2000" dirty="0" smtClean="0"/>
              <a:t> resulted in the US obtaining Oregon, Washington state, and parts of Wyoming, Montana, and Idaho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3365499"/>
            <a:ext cx="4321150" cy="3342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514350" lvl="1" indent="-514350">
              <a:buFont typeface="+mj-lt"/>
              <a:buAutoNum type="alphaLcPeriod" startAt="6"/>
            </a:pPr>
            <a:r>
              <a:rPr lang="en-US" sz="2150" dirty="0" smtClean="0"/>
              <a:t>The United States now stretched from the </a:t>
            </a:r>
            <a:r>
              <a:rPr lang="en-US" sz="2150" b="1" u="sng" dirty="0" smtClean="0">
                <a:solidFill>
                  <a:srgbClr val="C87D0E"/>
                </a:solidFill>
              </a:rPr>
              <a:t>Atlantic to the Pacific</a:t>
            </a:r>
            <a:r>
              <a:rPr lang="en-US" sz="2150" dirty="0" smtClean="0"/>
              <a:t>, however, </a:t>
            </a:r>
            <a:r>
              <a:rPr lang="en-US" sz="2400" dirty="0" smtClean="0"/>
              <a:t>many </a:t>
            </a:r>
            <a:r>
              <a:rPr lang="en-US" sz="2400" b="1" u="sng" dirty="0" smtClean="0">
                <a:solidFill>
                  <a:srgbClr val="C87D0E"/>
                </a:solidFill>
              </a:rPr>
              <a:t>Native American tribes</a:t>
            </a:r>
            <a:r>
              <a:rPr lang="en-US" sz="2400" dirty="0" smtClean="0"/>
              <a:t> lived on these newly obtained </a:t>
            </a:r>
            <a:r>
              <a:rPr lang="en-US" sz="2200" dirty="0" smtClean="0"/>
              <a:t>pieces of land and had called this land home for </a:t>
            </a:r>
            <a:r>
              <a:rPr lang="en-US" sz="2200" b="1" u="sng" dirty="0" smtClean="0">
                <a:solidFill>
                  <a:srgbClr val="C87D0E"/>
                </a:solidFill>
              </a:rPr>
              <a:t>hundreds</a:t>
            </a:r>
            <a:r>
              <a:rPr lang="en-US" sz="2200" dirty="0" smtClean="0"/>
              <a:t> of years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33" y="2791883"/>
            <a:ext cx="5257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 startAt="2"/>
            </a:pPr>
            <a:r>
              <a:rPr lang="en-US" b="1" dirty="0" smtClean="0"/>
              <a:t>Motivations to settle the West</a:t>
            </a:r>
            <a:endParaRPr lang="en-US" sz="2400" dirty="0" smtClean="0"/>
          </a:p>
          <a:p>
            <a:pPr marL="971550" lvl="1" indent="-514350" fontAlgn="base">
              <a:buFont typeface="+mj-lt"/>
              <a:buAutoNum type="alphaLcPeriod"/>
            </a:pPr>
            <a:r>
              <a:rPr lang="en-US" sz="2000" dirty="0" smtClean="0"/>
              <a:t>The California </a:t>
            </a:r>
            <a:r>
              <a:rPr lang="en-US" sz="2000" b="1" u="sng" dirty="0" smtClean="0">
                <a:solidFill>
                  <a:srgbClr val="C87D0E"/>
                </a:solidFill>
              </a:rPr>
              <a:t>gold rush</a:t>
            </a:r>
            <a:r>
              <a:rPr lang="en-US" sz="2000" dirty="0" smtClean="0"/>
              <a:t> of 18</a:t>
            </a:r>
            <a:r>
              <a:rPr lang="en-US" sz="2000" b="1" u="sng" dirty="0" smtClean="0">
                <a:solidFill>
                  <a:srgbClr val="C87D0E"/>
                </a:solidFill>
              </a:rPr>
              <a:t>49</a:t>
            </a:r>
            <a:r>
              <a:rPr lang="en-US" sz="2000" dirty="0" smtClean="0"/>
              <a:t> &amp; the discovery of gold in Colorado in 18</a:t>
            </a:r>
            <a:r>
              <a:rPr lang="en-US" sz="2000" b="1" u="sng" dirty="0" smtClean="0">
                <a:solidFill>
                  <a:srgbClr val="C87D0E"/>
                </a:solidFill>
              </a:rPr>
              <a:t>58</a:t>
            </a:r>
            <a:r>
              <a:rPr lang="en-US" sz="2000" dirty="0" smtClean="0"/>
              <a:t> sparked a wave of settlers to the west hoping to literally strike gold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sz="2000" dirty="0" smtClean="0"/>
              <a:t>Mining towns were </a:t>
            </a:r>
            <a:r>
              <a:rPr lang="en-US" sz="2000" b="1" u="sng" dirty="0" smtClean="0">
                <a:solidFill>
                  <a:srgbClr val="C87D0E"/>
                </a:solidFill>
              </a:rPr>
              <a:t>filthy</a:t>
            </a:r>
            <a:r>
              <a:rPr lang="en-US" sz="2000" dirty="0" smtClean="0"/>
              <a:t> and included </a:t>
            </a:r>
            <a:r>
              <a:rPr lang="en-US" sz="2000" b="1" u="sng" dirty="0" smtClean="0">
                <a:solidFill>
                  <a:srgbClr val="C87D0E"/>
                </a:solidFill>
              </a:rPr>
              <a:t>fortune seekers</a:t>
            </a:r>
            <a:r>
              <a:rPr lang="en-US" sz="2000" b="1" dirty="0" smtClean="0">
                <a:solidFill>
                  <a:srgbClr val="C87D0E"/>
                </a:solidFill>
              </a:rPr>
              <a:t> </a:t>
            </a:r>
            <a:r>
              <a:rPr lang="en-US" sz="2000" dirty="0" smtClean="0"/>
              <a:t>of every kind including Irish, German, Polish, Chinese, and African Americans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C87D0E"/>
                </a:solidFill>
              </a:rPr>
              <a:t>Free land</a:t>
            </a:r>
            <a:r>
              <a:rPr lang="en-US" sz="2000" dirty="0" smtClean="0"/>
              <a:t>!  The </a:t>
            </a:r>
            <a:r>
              <a:rPr lang="en-US" sz="2000" b="1" u="sng" dirty="0" smtClean="0">
                <a:solidFill>
                  <a:srgbClr val="C87D0E"/>
                </a:solidFill>
              </a:rPr>
              <a:t>Homestead Act</a:t>
            </a:r>
            <a:r>
              <a:rPr lang="en-US" sz="2000" dirty="0" smtClean="0"/>
              <a:t> of 1862 offered 160 acres to citizens; </a:t>
            </a:r>
            <a:r>
              <a:rPr lang="en-US" sz="2000" b="1" u="sng" dirty="0" smtClean="0">
                <a:solidFill>
                  <a:srgbClr val="C87D0E"/>
                </a:solidFill>
              </a:rPr>
              <a:t>600,000</a:t>
            </a:r>
            <a:r>
              <a:rPr lang="en-US" sz="2000" dirty="0" smtClean="0"/>
              <a:t> families took advantage of this offer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079" y="457199"/>
            <a:ext cx="1762337" cy="13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gold rush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661583"/>
            <a:ext cx="40767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317" y="2235200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981681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 startAt="3"/>
            </a:pPr>
            <a:r>
              <a:rPr lang="en-US" b="1" dirty="0" smtClean="0"/>
              <a:t>The Transcontinental Railroad</a:t>
            </a:r>
            <a:endParaRPr lang="en-US" sz="2400" dirty="0" smtClean="0"/>
          </a:p>
          <a:p>
            <a:pPr marL="971550" lvl="1" indent="-514350" fontAlgn="base">
              <a:buFont typeface="+mj-lt"/>
              <a:buAutoNum type="alphaLcPeriod"/>
            </a:pPr>
            <a:r>
              <a:rPr lang="en-US" sz="2000" dirty="0" smtClean="0"/>
              <a:t>The federal government offered 170 million acres in </a:t>
            </a:r>
            <a:r>
              <a:rPr lang="en-US" sz="2000" b="1" u="sng" dirty="0" smtClean="0">
                <a:solidFill>
                  <a:srgbClr val="C87D0E"/>
                </a:solidFill>
              </a:rPr>
              <a:t>land grants</a:t>
            </a:r>
            <a:r>
              <a:rPr lang="en-US" sz="2000" dirty="0" smtClean="0"/>
              <a:t> to </a:t>
            </a:r>
            <a:r>
              <a:rPr lang="en-US" sz="2000" b="1" u="sng" dirty="0" smtClean="0">
                <a:solidFill>
                  <a:srgbClr val="C87D0E"/>
                </a:solidFill>
              </a:rPr>
              <a:t>railroads</a:t>
            </a:r>
            <a:r>
              <a:rPr lang="en-US" sz="2000" dirty="0" smtClean="0"/>
              <a:t> between 1850-1871</a:t>
            </a:r>
          </a:p>
          <a:p>
            <a:pPr marL="971550" lvl="1" indent="-514350" fontAlgn="base">
              <a:buFont typeface="+mj-lt"/>
              <a:buAutoNum type="alphaLcPeriod"/>
            </a:pPr>
            <a:r>
              <a:rPr lang="en-US" sz="2400" dirty="0" smtClean="0"/>
              <a:t>Land grants were pieces of land </a:t>
            </a:r>
            <a:r>
              <a:rPr lang="en-US" sz="2400" b="1" u="sng" dirty="0" smtClean="0">
                <a:solidFill>
                  <a:srgbClr val="C87D0E"/>
                </a:solidFill>
              </a:rPr>
              <a:t>given by the federal </a:t>
            </a:r>
            <a:r>
              <a:rPr lang="en-US" sz="2000" b="1" u="sng" dirty="0" smtClean="0">
                <a:solidFill>
                  <a:srgbClr val="C87D0E"/>
                </a:solidFill>
              </a:rPr>
              <a:t>government</a:t>
            </a:r>
            <a:r>
              <a:rPr lang="en-US" sz="1900" dirty="0" smtClean="0"/>
              <a:t> </a:t>
            </a:r>
            <a:r>
              <a:rPr lang="en-US" sz="1850" dirty="0" smtClean="0"/>
              <a:t>to encourage railroad companies to build more railroads westward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67" y="3837093"/>
            <a:ext cx="5947833" cy="288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290</TotalTime>
  <Words>541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Outcome: Westward Expansion</vt:lpstr>
      <vt:lpstr>Westward Expansion</vt:lpstr>
      <vt:lpstr>Thomas Jefferson &amp; napoleon</vt:lpstr>
      <vt:lpstr>Westward Expansion</vt:lpstr>
      <vt:lpstr>Westward Expansion</vt:lpstr>
      <vt:lpstr>Westward Expansion</vt:lpstr>
      <vt:lpstr>Westward Expansion</vt:lpstr>
      <vt:lpstr>California gold rush</vt:lpstr>
      <vt:lpstr>Westward Expansion</vt:lpstr>
      <vt:lpstr>Westward Expansion</vt:lpstr>
      <vt:lpstr>Westward Expansion</vt:lpstr>
      <vt:lpstr>Westward Expansion</vt:lpstr>
      <vt:lpstr>Transcontinental Railroad bridges</vt:lpstr>
      <vt:lpstr>Westward Expansion</vt:lpstr>
      <vt:lpstr>Westward Expansion</vt:lpstr>
      <vt:lpstr>Westward Expansion</vt:lpstr>
      <vt:lpstr>Westward Expansion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Westward Expansion</dc:title>
  <dc:creator>Karl Sagan</dc:creator>
  <cp:lastModifiedBy>James Knutson</cp:lastModifiedBy>
  <cp:revision>6</cp:revision>
  <dcterms:created xsi:type="dcterms:W3CDTF">2013-07-05T22:29:12Z</dcterms:created>
  <dcterms:modified xsi:type="dcterms:W3CDTF">2015-05-14T16:12:57Z</dcterms:modified>
</cp:coreProperties>
</file>