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71" r:id="rId4"/>
    <p:sldId id="257" r:id="rId5"/>
    <p:sldId id="266" r:id="rId6"/>
    <p:sldId id="261" r:id="rId7"/>
    <p:sldId id="267" r:id="rId8"/>
    <p:sldId id="260" r:id="rId9"/>
    <p:sldId id="259" r:id="rId10"/>
    <p:sldId id="269" r:id="rId11"/>
    <p:sldId id="268" r:id="rId12"/>
    <p:sldId id="258" r:id="rId13"/>
    <p:sldId id="262" r:id="rId14"/>
    <p:sldId id="265" r:id="rId15"/>
    <p:sldId id="26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7A4201-2E5A-4342-AB90-9D14BDC2BFF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5471C63-2314-484B-96AF-1F6CDE8E8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802027"/>
          </a:xfrm>
        </p:spPr>
        <p:txBody>
          <a:bodyPr/>
          <a:lstStyle/>
          <a:p>
            <a:r>
              <a:rPr lang="en-US" sz="5000" dirty="0" smtClean="0"/>
              <a:t>The Age of Exploration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2339475"/>
            <a:ext cx="7826281" cy="1739466"/>
          </a:xfrm>
        </p:spPr>
        <p:txBody>
          <a:bodyPr/>
          <a:lstStyle/>
          <a:p>
            <a:r>
              <a:rPr lang="en-US" sz="2700" dirty="0" smtClean="0"/>
              <a:t>Outcome: The Spanish Empire Weakens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069" y="2974041"/>
            <a:ext cx="6349332" cy="3653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989"/>
            <a:ext cx="9144000" cy="33043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Philip </a:t>
            </a:r>
            <a:r>
              <a:rPr lang="en-US" dirty="0" err="1" smtClean="0"/>
              <a:t>II’s</a:t>
            </a:r>
            <a:r>
              <a:rPr lang="en-US" dirty="0" smtClean="0"/>
              <a:t> Spain vs. </a:t>
            </a:r>
            <a:br>
              <a:rPr lang="en-US" dirty="0" smtClean="0"/>
            </a:br>
            <a:r>
              <a:rPr lang="en-US" dirty="0" smtClean="0"/>
              <a:t>Elizabeth </a:t>
            </a:r>
            <a:r>
              <a:rPr lang="en-US" dirty="0" err="1" smtClean="0"/>
              <a:t>I’s</a:t>
            </a:r>
            <a:r>
              <a:rPr lang="en-US" dirty="0" smtClean="0"/>
              <a:t> England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-31750"/>
            <a:ext cx="8890000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The Spanish Empire Weakens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600" dirty="0" smtClean="0"/>
              <a:t>Spain’s empire would fall apart for </a:t>
            </a:r>
            <a:r>
              <a:rPr lang="en-US" sz="2600" b="1" dirty="0" smtClean="0">
                <a:solidFill>
                  <a:srgbClr val="FF0000"/>
                </a:solidFill>
              </a:rPr>
              <a:t>4 main reasons</a:t>
            </a:r>
            <a:r>
              <a:rPr lang="en-US" sz="2600" dirty="0" smtClean="0"/>
              <a:t>: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sz="2600" b="1" dirty="0" smtClean="0"/>
              <a:t>Inflation: </a:t>
            </a:r>
            <a:r>
              <a:rPr lang="en-US" sz="2600" b="1" u="sng" dirty="0" smtClean="0">
                <a:solidFill>
                  <a:srgbClr val="69FFFF"/>
                </a:solidFill>
              </a:rPr>
              <a:t>decline in value of money</a:t>
            </a:r>
          </a:p>
          <a:p>
            <a:pPr marL="1428750" lvl="3" indent="-514350">
              <a:buFont typeface="+mj-lt"/>
              <a:buAutoNum type="arabicPeriod"/>
            </a:pPr>
            <a:r>
              <a:rPr lang="en-US" sz="2200" dirty="0" smtClean="0"/>
              <a:t>Caused by a rise in </a:t>
            </a:r>
            <a:r>
              <a:rPr lang="en-US" sz="2200" b="1" u="sng" dirty="0" smtClean="0">
                <a:solidFill>
                  <a:schemeClr val="accent2"/>
                </a:solidFill>
              </a:rPr>
              <a:t>population,</a:t>
            </a:r>
            <a:r>
              <a:rPr lang="en-US" sz="2200" dirty="0" smtClean="0"/>
              <a:t> thus, a rise in demand for goods allowed merchants to </a:t>
            </a:r>
            <a:r>
              <a:rPr lang="en-US" sz="2200" b="1" u="sng" dirty="0" smtClean="0">
                <a:solidFill>
                  <a:srgbClr val="69FFFF"/>
                </a:solidFill>
              </a:rPr>
              <a:t>raise prices. </a:t>
            </a:r>
          </a:p>
          <a:p>
            <a:pPr lvl="3"/>
            <a:endParaRPr lang="en-US" sz="16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b="1" dirty="0" smtClean="0"/>
              <a:t>Taxes: </a:t>
            </a:r>
            <a:endParaRPr lang="en-US" sz="1800" dirty="0" smtClean="0"/>
          </a:p>
          <a:p>
            <a:pPr marL="1495425" lvl="3" indent="-514350">
              <a:buFont typeface="+mj-lt"/>
              <a:buAutoNum type="arabicPeriod"/>
            </a:pPr>
            <a:r>
              <a:rPr lang="en-US" sz="2200" dirty="0" smtClean="0"/>
              <a:t>Spain had expelled the </a:t>
            </a:r>
            <a:r>
              <a:rPr lang="en-US" sz="2200" b="1" u="sng" dirty="0" smtClean="0">
                <a:solidFill>
                  <a:srgbClr val="69FFFF"/>
                </a:solidFill>
              </a:rPr>
              <a:t>Jews</a:t>
            </a:r>
            <a:r>
              <a:rPr lang="en-US" sz="2200" dirty="0" smtClean="0"/>
              <a:t> and </a:t>
            </a:r>
            <a:r>
              <a:rPr lang="en-US" sz="2200" b="1" u="sng" dirty="0" smtClean="0">
                <a:solidFill>
                  <a:srgbClr val="69FFFF"/>
                </a:solidFill>
              </a:rPr>
              <a:t>Moors</a:t>
            </a:r>
            <a:r>
              <a:rPr lang="en-US" sz="2200" dirty="0" smtClean="0"/>
              <a:t> who were valuable artisans and business people (less collected in </a:t>
            </a:r>
            <a:r>
              <a:rPr lang="en-US" sz="2200" b="1" u="sng" dirty="0" smtClean="0">
                <a:solidFill>
                  <a:srgbClr val="69FFFF"/>
                </a:solidFill>
              </a:rPr>
              <a:t>taxes</a:t>
            </a:r>
            <a:r>
              <a:rPr lang="en-US" sz="2200" dirty="0" smtClean="0"/>
              <a:t>)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200" dirty="0" smtClean="0"/>
              <a:t>Spain’s nobles didn’t have to </a:t>
            </a:r>
            <a:r>
              <a:rPr lang="en-US" sz="2200" b="1" u="sng" dirty="0" smtClean="0">
                <a:solidFill>
                  <a:srgbClr val="69FFFF"/>
                </a:solidFill>
              </a:rPr>
              <a:t>pay taxes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200" dirty="0" smtClean="0"/>
              <a:t>Tax burden fell to </a:t>
            </a:r>
            <a:r>
              <a:rPr lang="en-US" sz="2200" b="1" u="sng" dirty="0" smtClean="0">
                <a:solidFill>
                  <a:srgbClr val="69FFFF"/>
                </a:solidFill>
              </a:rPr>
              <a:t>lower</a:t>
            </a:r>
            <a:r>
              <a:rPr lang="en-US" sz="2200" dirty="0" smtClean="0"/>
              <a:t> classes, which meant they stayed poor.</a:t>
            </a:r>
          </a:p>
          <a:p>
            <a:pPr>
              <a:buNone/>
            </a:pPr>
            <a:r>
              <a:rPr lang="en-US" dirty="0" smtClean="0"/>
              <a:t>Result: Spain never developed a </a:t>
            </a:r>
            <a:r>
              <a:rPr lang="en-US" b="1" u="sng" dirty="0" smtClean="0">
                <a:solidFill>
                  <a:srgbClr val="69FFFF"/>
                </a:solidFill>
              </a:rPr>
              <a:t>middle</a:t>
            </a:r>
            <a:r>
              <a:rPr lang="en-US" dirty="0" smtClean="0"/>
              <a:t> class.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Spanish Empire Weakens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b="1" dirty="0" smtClean="0"/>
              <a:t>Poor spending choices</a:t>
            </a:r>
            <a:endParaRPr lang="en-US" sz="1800" dirty="0" smtClean="0"/>
          </a:p>
          <a:p>
            <a:pPr marL="1495425" lvl="3" indent="-514350">
              <a:buFont typeface="+mj-lt"/>
              <a:buAutoNum type="arabicPeriod"/>
            </a:pPr>
            <a:r>
              <a:rPr lang="en-US" sz="2200" dirty="0" smtClean="0"/>
              <a:t>Spanish </a:t>
            </a:r>
            <a:r>
              <a:rPr lang="en-US" sz="2200" b="1" u="sng" dirty="0" smtClean="0">
                <a:solidFill>
                  <a:srgbClr val="69FFFF"/>
                </a:solidFill>
              </a:rPr>
              <a:t>cloth</a:t>
            </a:r>
            <a:r>
              <a:rPr lang="en-US" sz="2200" dirty="0" smtClean="0"/>
              <a:t> and </a:t>
            </a:r>
            <a:r>
              <a:rPr lang="en-US" sz="2200" b="1" u="sng" dirty="0" smtClean="0">
                <a:solidFill>
                  <a:srgbClr val="69FFFF"/>
                </a:solidFill>
              </a:rPr>
              <a:t>manufactured</a:t>
            </a:r>
            <a:r>
              <a:rPr lang="en-US" sz="2200" dirty="0" smtClean="0"/>
              <a:t> goods were more expensive than those made elsewhere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200" dirty="0" smtClean="0"/>
              <a:t>Spaniards purchased goods from </a:t>
            </a:r>
            <a:r>
              <a:rPr lang="en-US" sz="2200" b="1" u="sng" dirty="0" smtClean="0">
                <a:solidFill>
                  <a:srgbClr val="69FFFF"/>
                </a:solidFill>
              </a:rPr>
              <a:t>France,</a:t>
            </a:r>
            <a:r>
              <a:rPr lang="en-US" sz="2200" dirty="0" smtClean="0"/>
              <a:t> England, </a:t>
            </a:r>
            <a:r>
              <a:rPr lang="en-US" sz="2200" b="1" u="sng" dirty="0" smtClean="0">
                <a:solidFill>
                  <a:srgbClr val="69FFFF"/>
                </a:solidFill>
              </a:rPr>
              <a:t>Netherlands</a:t>
            </a:r>
            <a:r>
              <a:rPr lang="en-US" sz="2200" dirty="0" smtClean="0"/>
              <a:t> 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200" dirty="0" smtClean="0"/>
              <a:t>To pay for </a:t>
            </a:r>
            <a:r>
              <a:rPr lang="en-US" sz="2200" b="1" u="sng" dirty="0" smtClean="0">
                <a:solidFill>
                  <a:srgbClr val="69FFFF"/>
                </a:solidFill>
              </a:rPr>
              <a:t>wars,</a:t>
            </a:r>
            <a:r>
              <a:rPr lang="en-US" sz="2200" dirty="0" smtClean="0"/>
              <a:t> Spanish kings </a:t>
            </a:r>
            <a:r>
              <a:rPr lang="en-US" sz="2200" b="1" u="sng" dirty="0" smtClean="0">
                <a:solidFill>
                  <a:srgbClr val="69FFFF"/>
                </a:solidFill>
              </a:rPr>
              <a:t>borrowed</a:t>
            </a:r>
            <a:r>
              <a:rPr lang="en-US" sz="2200" dirty="0" smtClean="0"/>
              <a:t> from German and Italian bankers</a:t>
            </a:r>
          </a:p>
          <a:p>
            <a:endParaRPr lang="en-US" sz="2000" dirty="0" smtClean="0"/>
          </a:p>
          <a:p>
            <a:r>
              <a:rPr lang="en-US" sz="1900" dirty="0" smtClean="0"/>
              <a:t>Result: Spanish wealth was not </a:t>
            </a:r>
            <a:r>
              <a:rPr lang="en-US" sz="1900" b="1" u="sng" dirty="0" smtClean="0">
                <a:solidFill>
                  <a:srgbClr val="69FFFF"/>
                </a:solidFill>
              </a:rPr>
              <a:t>re-circulated</a:t>
            </a:r>
            <a:r>
              <a:rPr lang="en-US" sz="1900" dirty="0" smtClean="0"/>
              <a:t> within Spain, which allowed Spain’s neighbors to </a:t>
            </a:r>
            <a:r>
              <a:rPr lang="en-US" sz="1900" b="1" u="sng" dirty="0" smtClean="0">
                <a:solidFill>
                  <a:srgbClr val="69FFFF"/>
                </a:solidFill>
              </a:rPr>
              <a:t>prosper</a:t>
            </a:r>
            <a:r>
              <a:rPr lang="en-US" sz="1900" dirty="0" smtClean="0"/>
              <a:t>.  Most gold and silver that came in was shipped off to Germany and Italy to repay </a:t>
            </a:r>
            <a:r>
              <a:rPr lang="en-US" sz="1900" b="1" u="sng" dirty="0" smtClean="0">
                <a:solidFill>
                  <a:srgbClr val="69FFFF"/>
                </a:solidFill>
              </a:rPr>
              <a:t>debts</a:t>
            </a:r>
            <a:r>
              <a:rPr lang="en-US" sz="1900" dirty="0" smtClean="0"/>
              <a:t>.  Spain’s economy is </a:t>
            </a:r>
            <a:r>
              <a:rPr lang="en-US" sz="1900" b="1" u="sng" dirty="0" smtClean="0">
                <a:solidFill>
                  <a:srgbClr val="69FFFF"/>
                </a:solidFill>
              </a:rPr>
              <a:t>crumbling</a:t>
            </a:r>
            <a:r>
              <a:rPr lang="en-US" sz="1900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Spanish Empire Weakens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4"/>
            </a:pPr>
            <a:r>
              <a:rPr lang="en-US" b="1" dirty="0" smtClean="0"/>
              <a:t>Dutch Revolt</a:t>
            </a:r>
            <a:endParaRPr lang="en-US" dirty="0" smtClean="0"/>
          </a:p>
          <a:p>
            <a:pPr marL="1495425" lvl="3" indent="-514350">
              <a:buFont typeface="+mj-lt"/>
              <a:buAutoNum type="arabicPeriod"/>
            </a:pPr>
            <a:r>
              <a:rPr lang="en-US" sz="2000" dirty="0" smtClean="0"/>
              <a:t>The Dutch revolt in Spanish controlled </a:t>
            </a:r>
            <a:r>
              <a:rPr lang="en-US" sz="2000" b="1" u="sng" dirty="0" smtClean="0">
                <a:solidFill>
                  <a:srgbClr val="69FFFF"/>
                </a:solidFill>
              </a:rPr>
              <a:t>Netherlands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000" dirty="0" smtClean="0"/>
              <a:t>Dutch were </a:t>
            </a:r>
            <a:r>
              <a:rPr lang="en-US" sz="2000" b="1" u="sng" dirty="0" smtClean="0">
                <a:solidFill>
                  <a:srgbClr val="69FFFF"/>
                </a:solidFill>
              </a:rPr>
              <a:t>Calvinists</a:t>
            </a:r>
            <a:r>
              <a:rPr lang="en-US" sz="2000" dirty="0" smtClean="0"/>
              <a:t> (Protestants) and Spain was </a:t>
            </a:r>
            <a:r>
              <a:rPr lang="en-US" sz="2000" b="1" u="sng" dirty="0" smtClean="0">
                <a:solidFill>
                  <a:srgbClr val="69FFFF"/>
                </a:solidFill>
              </a:rPr>
              <a:t>Catholic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000" dirty="0" smtClean="0"/>
              <a:t>Philip raised </a:t>
            </a:r>
            <a:r>
              <a:rPr lang="en-US" sz="2000" b="1" u="sng" dirty="0" smtClean="0">
                <a:solidFill>
                  <a:srgbClr val="69FFFF"/>
                </a:solidFill>
              </a:rPr>
              <a:t>taxes</a:t>
            </a:r>
            <a:r>
              <a:rPr lang="en-US" sz="2000" dirty="0" smtClean="0"/>
              <a:t> and sent troops in.  Executed 1500 </a:t>
            </a:r>
            <a:r>
              <a:rPr lang="en-US" sz="2000" b="1" u="sng" dirty="0" smtClean="0">
                <a:solidFill>
                  <a:srgbClr val="69FFFF"/>
                </a:solidFill>
              </a:rPr>
              <a:t>Protestants</a:t>
            </a:r>
            <a:r>
              <a:rPr lang="en-US" sz="2000" dirty="0" smtClean="0"/>
              <a:t>.</a:t>
            </a:r>
          </a:p>
          <a:p>
            <a:pPr marL="1495425" lvl="3" indent="-514350">
              <a:buFont typeface="+mj-lt"/>
              <a:buAutoNum type="arabicPeriod"/>
            </a:pPr>
            <a:r>
              <a:rPr lang="en-US" sz="2000" dirty="0" smtClean="0"/>
              <a:t>Dutch and Spanish fight for another </a:t>
            </a:r>
            <a:r>
              <a:rPr lang="en-US" sz="2000" b="1" u="sng" dirty="0" smtClean="0">
                <a:solidFill>
                  <a:srgbClr val="69FFFF"/>
                </a:solidFill>
              </a:rPr>
              <a:t>11</a:t>
            </a:r>
            <a:r>
              <a:rPr lang="en-US" sz="2000" dirty="0" smtClean="0"/>
              <a:t> years and in 1579 the Dutch declared their </a:t>
            </a:r>
            <a:r>
              <a:rPr lang="en-US" sz="2000" b="1" u="sng" dirty="0" smtClean="0">
                <a:solidFill>
                  <a:srgbClr val="69FFFF"/>
                </a:solidFill>
              </a:rPr>
              <a:t>independence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Spanish Empire Weakens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Result: At the end of the Age of Exploration, the Spanish Empire was </a:t>
            </a:r>
            <a:r>
              <a:rPr lang="en-US" b="1" u="sng" dirty="0" smtClean="0">
                <a:solidFill>
                  <a:srgbClr val="00B0F0"/>
                </a:solidFill>
              </a:rPr>
              <a:t>no longer</a:t>
            </a:r>
            <a:r>
              <a:rPr lang="en-US" dirty="0" smtClean="0"/>
              <a:t> leading the way, however with their downfall, countries like </a:t>
            </a:r>
            <a:r>
              <a:rPr lang="en-US" b="1" u="sng" dirty="0" smtClean="0">
                <a:solidFill>
                  <a:srgbClr val="00B0F0"/>
                </a:solidFill>
              </a:rPr>
              <a:t>Great Britain</a:t>
            </a:r>
            <a:r>
              <a:rPr lang="en-US" dirty="0" smtClean="0"/>
              <a:t> would be able to rise up and become the world’s </a:t>
            </a:r>
            <a:r>
              <a:rPr lang="en-US" b="1" u="sng" dirty="0" smtClean="0">
                <a:solidFill>
                  <a:srgbClr val="00B0F0"/>
                </a:solidFill>
              </a:rPr>
              <a:t>imperialistic</a:t>
            </a:r>
            <a:r>
              <a:rPr lang="en-US" dirty="0" smtClean="0"/>
              <a:t> leader.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Spanish Empire Weakens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0098" y="3464356"/>
            <a:ext cx="4164801" cy="3119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85" y="1600200"/>
            <a:ext cx="8266468" cy="4639235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3"/>
            </a:pPr>
            <a:r>
              <a:rPr lang="en-US" sz="4600" dirty="0" smtClean="0"/>
              <a:t>Describe Spain’s motivation for exploration and how Spain’s economy fell apart: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473185" y="4421233"/>
            <a:ext cx="2018298" cy="217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85" y="1600200"/>
            <a:ext cx="8266468" cy="4639235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3"/>
            </a:pPr>
            <a:r>
              <a:rPr lang="en-US" sz="4600" dirty="0" smtClean="0"/>
              <a:t>Describe Spain’s motivation for exploration and how Spain’s economy fell apart: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473185" y="4421233"/>
            <a:ext cx="2018298" cy="217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7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Charles V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Philip II of Spain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Spanish Armada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4 Reasons Spanish Empire weakens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623687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Age of Exploration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13" y="731262"/>
            <a:ext cx="9331913" cy="68122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" y="1565275"/>
            <a:ext cx="3509518" cy="468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00" y="2019299"/>
            <a:ext cx="3748387" cy="36658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42609"/>
            <a:ext cx="7856538" cy="716685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Spanish Empire Weakens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 Charles V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300" b="1" u="sng" dirty="0" smtClean="0">
                <a:solidFill>
                  <a:srgbClr val="69FFFF"/>
                </a:solidFill>
              </a:rPr>
              <a:t>Habsburg</a:t>
            </a:r>
            <a:r>
              <a:rPr lang="en-US" sz="2300" dirty="0" smtClean="0"/>
              <a:t> King, Charles V, inherited </a:t>
            </a:r>
            <a:r>
              <a:rPr lang="en-US" sz="2300" b="1" u="sng" dirty="0" smtClean="0">
                <a:solidFill>
                  <a:srgbClr val="69FFFF"/>
                </a:solidFill>
              </a:rPr>
              <a:t>Spain,</a:t>
            </a:r>
            <a:r>
              <a:rPr lang="en-US" sz="2300" dirty="0" smtClean="0"/>
              <a:t> Spain’s American colonies, parts of </a:t>
            </a:r>
            <a:r>
              <a:rPr lang="en-US" sz="2300" b="1" u="sng" dirty="0" smtClean="0">
                <a:solidFill>
                  <a:srgbClr val="69FFFF"/>
                </a:solidFill>
              </a:rPr>
              <a:t>Italy,</a:t>
            </a:r>
            <a:r>
              <a:rPr lang="en-US" sz="2300" dirty="0" smtClean="0"/>
              <a:t> lands in </a:t>
            </a:r>
            <a:r>
              <a:rPr lang="en-US" sz="2300" b="1" u="sng" dirty="0" smtClean="0">
                <a:solidFill>
                  <a:srgbClr val="69FFFF"/>
                </a:solidFill>
              </a:rPr>
              <a:t>Austria</a:t>
            </a:r>
            <a:r>
              <a:rPr lang="en-US" sz="2300" dirty="0" smtClean="0"/>
              <a:t> and the Netherlands.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Was elected </a:t>
            </a:r>
            <a:r>
              <a:rPr lang="en-US" b="1" u="sng" dirty="0" smtClean="0">
                <a:solidFill>
                  <a:srgbClr val="69FFFF"/>
                </a:solidFill>
              </a:rPr>
              <a:t>Holy Roman Emperor</a:t>
            </a:r>
            <a:r>
              <a:rPr lang="en-US" dirty="0" smtClean="0"/>
              <a:t> and ruled much of Germany as well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100" dirty="0" smtClean="0"/>
              <a:t>Devout </a:t>
            </a:r>
            <a:r>
              <a:rPr lang="en-US" sz="2100" b="1" u="sng" dirty="0" smtClean="0">
                <a:solidFill>
                  <a:srgbClr val="69FFFF"/>
                </a:solidFill>
              </a:rPr>
              <a:t>Catholic</a:t>
            </a:r>
            <a:r>
              <a:rPr lang="en-US" sz="2100" dirty="0" smtClean="0"/>
              <a:t> who sparred with Martin Luther but eventually signed the </a:t>
            </a:r>
            <a:r>
              <a:rPr lang="en-US" sz="2100" b="1" u="sng" dirty="0" smtClean="0">
                <a:solidFill>
                  <a:srgbClr val="69FFFF"/>
                </a:solidFill>
              </a:rPr>
              <a:t>Peace of Augsburg</a:t>
            </a:r>
            <a:r>
              <a:rPr lang="en-US" sz="2100" dirty="0" smtClean="0"/>
              <a:t> which allowed </a:t>
            </a:r>
            <a:r>
              <a:rPr lang="en-US" sz="2100" b="1" u="sng" dirty="0" smtClean="0">
                <a:solidFill>
                  <a:srgbClr val="69FFFF"/>
                </a:solidFill>
              </a:rPr>
              <a:t>Protestants</a:t>
            </a:r>
            <a:r>
              <a:rPr lang="en-US" sz="2100" dirty="0" smtClean="0"/>
              <a:t> to have their beliefs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000" dirty="0" smtClean="0"/>
              <a:t>Following Peace of Augsburg, he </a:t>
            </a:r>
            <a:r>
              <a:rPr lang="en-US" sz="2000" b="1" u="sng" dirty="0" smtClean="0">
                <a:solidFill>
                  <a:srgbClr val="69FFFF"/>
                </a:solidFill>
              </a:rPr>
              <a:t>divided</a:t>
            </a:r>
            <a:r>
              <a:rPr lang="en-US" sz="2000" dirty="0" smtClean="0"/>
              <a:t> up his territory and retired to a monastery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Brother </a:t>
            </a:r>
            <a:r>
              <a:rPr lang="en-US" b="1" u="sng" dirty="0" smtClean="0">
                <a:solidFill>
                  <a:srgbClr val="69FFFF"/>
                </a:solidFill>
              </a:rPr>
              <a:t>Ferdinand</a:t>
            </a:r>
            <a:r>
              <a:rPr lang="en-US" dirty="0" smtClean="0"/>
              <a:t> got </a:t>
            </a:r>
            <a:r>
              <a:rPr lang="en-US" b="1" u="sng" dirty="0" smtClean="0">
                <a:solidFill>
                  <a:srgbClr val="69FFFF"/>
                </a:solidFill>
              </a:rPr>
              <a:t>Austria</a:t>
            </a:r>
            <a:r>
              <a:rPr lang="en-US" dirty="0" smtClean="0"/>
              <a:t> and the Holy Roman Empire</a:t>
            </a:r>
            <a:endParaRPr lang="en-US" sz="1600" dirty="0" smtClean="0"/>
          </a:p>
          <a:p>
            <a:pPr marL="1133475" lvl="2" indent="-514350">
              <a:buFont typeface="+mj-lt"/>
              <a:buAutoNum type="romanLcPeriod"/>
            </a:pPr>
            <a:r>
              <a:rPr lang="en-US" sz="2100" dirty="0" smtClean="0"/>
              <a:t>Son </a:t>
            </a:r>
            <a:r>
              <a:rPr lang="en-US" sz="2100" b="1" u="sng" dirty="0" smtClean="0">
                <a:solidFill>
                  <a:srgbClr val="69FFFF"/>
                </a:solidFill>
              </a:rPr>
              <a:t>Philip II</a:t>
            </a:r>
            <a:r>
              <a:rPr lang="en-US" sz="2100" dirty="0" smtClean="0"/>
              <a:t> inherited </a:t>
            </a:r>
            <a:r>
              <a:rPr lang="en-US" sz="2100" b="1" u="sng" dirty="0" smtClean="0">
                <a:solidFill>
                  <a:srgbClr val="69FFFF"/>
                </a:solidFill>
              </a:rPr>
              <a:t>Spain,</a:t>
            </a:r>
            <a:r>
              <a:rPr lang="en-US" sz="2100" dirty="0" smtClean="0"/>
              <a:t> Spanish Netherlands, and American </a:t>
            </a:r>
            <a:r>
              <a:rPr lang="en-US" sz="2100" b="1" u="sng" dirty="0" smtClean="0">
                <a:solidFill>
                  <a:srgbClr val="69FFFF"/>
                </a:solidFill>
              </a:rPr>
              <a:t>colonies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05" y="1600200"/>
            <a:ext cx="3284798" cy="5053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A Powerful Spanish Empire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200" dirty="0" smtClean="0"/>
              <a:t>Philip II</a:t>
            </a:r>
            <a:endParaRPr lang="en-US" sz="1800" dirty="0" smtClean="0"/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Deeply </a:t>
            </a:r>
            <a:r>
              <a:rPr lang="en-US" b="1" u="sng" dirty="0" smtClean="0">
                <a:solidFill>
                  <a:srgbClr val="69FFFF"/>
                </a:solidFill>
              </a:rPr>
              <a:t>religious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rgbClr val="69FFFF"/>
                </a:solidFill>
              </a:rPr>
              <a:t>Catholi</a:t>
            </a:r>
            <a:r>
              <a:rPr lang="en-US" dirty="0" smtClean="0"/>
              <a:t>c) and hard working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Was very </a:t>
            </a:r>
            <a:r>
              <a:rPr lang="en-US" b="1" u="sng" dirty="0" smtClean="0">
                <a:solidFill>
                  <a:srgbClr val="69FFFF"/>
                </a:solidFill>
              </a:rPr>
              <a:t>suspicious</a:t>
            </a:r>
            <a:r>
              <a:rPr lang="en-US" dirty="0" smtClean="0"/>
              <a:t> of most people and did not trust for long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When </a:t>
            </a:r>
            <a:r>
              <a:rPr lang="en-US" b="1" u="sng" dirty="0" smtClean="0">
                <a:solidFill>
                  <a:srgbClr val="69FFFF"/>
                </a:solidFill>
              </a:rPr>
              <a:t>Portuguese</a:t>
            </a:r>
            <a:r>
              <a:rPr lang="en-US" dirty="0" smtClean="0"/>
              <a:t> king died without an heir, Philip seized the kingdom     for Spain which included strongholds in </a:t>
            </a:r>
            <a:r>
              <a:rPr lang="en-US" b="1" u="sng" dirty="0" smtClean="0">
                <a:solidFill>
                  <a:srgbClr val="69FFFF"/>
                </a:solidFill>
              </a:rPr>
              <a:t>Africa,</a:t>
            </a:r>
            <a:r>
              <a:rPr lang="en-US" dirty="0" smtClean="0"/>
              <a:t> India, and the </a:t>
            </a:r>
            <a:r>
              <a:rPr lang="en-US" b="1" u="sng" dirty="0" smtClean="0">
                <a:solidFill>
                  <a:srgbClr val="69FFFF"/>
                </a:solidFill>
              </a:rPr>
              <a:t>East Indies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Spain’s land brought in tons of wealth: </a:t>
            </a:r>
            <a:r>
              <a:rPr lang="en-US" b="1" u="sng" dirty="0" smtClean="0">
                <a:solidFill>
                  <a:srgbClr val="69FFFF"/>
                </a:solidFill>
              </a:rPr>
              <a:t>mercantilism</a:t>
            </a:r>
            <a:r>
              <a:rPr lang="en-US" dirty="0" smtClean="0"/>
              <a:t> --&gt; wealth = </a:t>
            </a:r>
            <a:r>
              <a:rPr lang="en-US" b="1" u="sng" dirty="0" smtClean="0">
                <a:solidFill>
                  <a:srgbClr val="69FFFF"/>
                </a:solidFill>
              </a:rPr>
              <a:t>power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Spanish Empire Weakens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r>
              <a:rPr lang="en-US" dirty="0" smtClean="0"/>
              <a:t>PHILIP II CONTINUED…</a:t>
            </a:r>
          </a:p>
          <a:p>
            <a:pPr marL="1200150" lvl="2" indent="-514350">
              <a:buFont typeface="+mj-lt"/>
              <a:buAutoNum type="romanLcPeriod" startAt="5"/>
            </a:pPr>
            <a:r>
              <a:rPr lang="en-US" dirty="0" smtClean="0"/>
              <a:t>Each shipload of treasure brought in was required to give king between </a:t>
            </a:r>
            <a:r>
              <a:rPr lang="en-US" b="1" u="sng" dirty="0" smtClean="0">
                <a:solidFill>
                  <a:srgbClr val="69FFFF"/>
                </a:solidFill>
              </a:rPr>
              <a:t>¼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69FFFF"/>
                </a:solidFill>
              </a:rPr>
              <a:t>1/5</a:t>
            </a:r>
            <a:r>
              <a:rPr lang="en-US" dirty="0" smtClean="0"/>
              <a:t> of cargo which allowed Spain to have army of over 50,000 soldiers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 startAt="5"/>
            </a:pPr>
            <a:r>
              <a:rPr lang="en-US" sz="2200" dirty="0" smtClean="0"/>
              <a:t>Philip was a </a:t>
            </a:r>
            <a:r>
              <a:rPr lang="en-US" sz="2200" b="1" u="sng" dirty="0" smtClean="0">
                <a:solidFill>
                  <a:srgbClr val="69FFFF"/>
                </a:solidFill>
              </a:rPr>
              <a:t>defender</a:t>
            </a:r>
            <a:r>
              <a:rPr lang="en-US" sz="2200" dirty="0" smtClean="0"/>
              <a:t> of Catholicism</a:t>
            </a:r>
          </a:p>
          <a:p>
            <a:pPr marL="1200150" lvl="2" indent="-514350">
              <a:buFont typeface="+mj-lt"/>
              <a:buAutoNum type="romanLcPeriod" startAt="5"/>
            </a:pPr>
            <a:r>
              <a:rPr lang="en-US" sz="2200" dirty="0" smtClean="0"/>
              <a:t>Created the </a:t>
            </a:r>
            <a:r>
              <a:rPr lang="en-US" sz="2200" b="1" u="sng" dirty="0" smtClean="0">
                <a:solidFill>
                  <a:srgbClr val="69FFFF"/>
                </a:solidFill>
              </a:rPr>
              <a:t>Spanish Armada</a:t>
            </a:r>
            <a:r>
              <a:rPr lang="en-US" sz="2200" dirty="0" smtClean="0"/>
              <a:t> in 1588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200" dirty="0" smtClean="0"/>
              <a:t>Huge Catholic fleet of </a:t>
            </a:r>
            <a:r>
              <a:rPr lang="en-US" sz="2200" b="1" u="sng" dirty="0" smtClean="0">
                <a:solidFill>
                  <a:srgbClr val="69FFFF"/>
                </a:solidFill>
              </a:rPr>
              <a:t>Spanish ships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200" dirty="0" smtClean="0"/>
              <a:t>Plan was to </a:t>
            </a:r>
            <a:r>
              <a:rPr lang="en-US" sz="2200" b="1" u="sng" dirty="0" smtClean="0">
                <a:solidFill>
                  <a:srgbClr val="69FFFF"/>
                </a:solidFill>
              </a:rPr>
              <a:t>punish Protestant England </a:t>
            </a:r>
            <a:r>
              <a:rPr lang="en-US" sz="2200" dirty="0" smtClean="0"/>
              <a:t>under Queen Elizabeth I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200" dirty="0" smtClean="0"/>
              <a:t>Fleet was defeated by English tactics and by </a:t>
            </a:r>
            <a:r>
              <a:rPr lang="en-US" sz="2200" b="1" u="sng" dirty="0" smtClean="0">
                <a:solidFill>
                  <a:srgbClr val="69FFFF"/>
                </a:solidFill>
              </a:rPr>
              <a:t>weather</a:t>
            </a:r>
          </a:p>
          <a:p>
            <a:pPr lvl="1"/>
            <a:endParaRPr lang="en-US" sz="1600" dirty="0" smtClean="0"/>
          </a:p>
          <a:p>
            <a:pPr lvl="1">
              <a:buNone/>
            </a:pPr>
            <a:r>
              <a:rPr lang="en-US" sz="1800" dirty="0" smtClean="0"/>
              <a:t>Result: Spain was seriously </a:t>
            </a:r>
            <a:r>
              <a:rPr lang="en-US" sz="1800" b="1" u="sng" dirty="0" smtClean="0">
                <a:solidFill>
                  <a:srgbClr val="69FFFF"/>
                </a:solidFill>
              </a:rPr>
              <a:t>weakened</a:t>
            </a:r>
            <a:r>
              <a:rPr lang="en-US" sz="1800" dirty="0" smtClean="0"/>
              <a:t> by defeat of Spanish Armada but still had great </a:t>
            </a:r>
            <a:r>
              <a:rPr lang="en-US" sz="1800" b="1" u="sng" dirty="0" smtClean="0">
                <a:solidFill>
                  <a:srgbClr val="69FFFF"/>
                </a:solidFill>
              </a:rPr>
              <a:t>wealth</a:t>
            </a:r>
            <a:r>
              <a:rPr lang="en-US" sz="1800" dirty="0" smtClean="0"/>
              <a:t> that would give Spain strength for a short while longer.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Spanish Empire Weakens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118</TotalTime>
  <Words>619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Exhibit</vt:lpstr>
      <vt:lpstr>The Age of Exploration</vt:lpstr>
      <vt:lpstr>Constructive Response Questions</vt:lpstr>
      <vt:lpstr>What Will We Learn?</vt:lpstr>
      <vt:lpstr>The Age of Exploration</vt:lpstr>
      <vt:lpstr>Charles V</vt:lpstr>
      <vt:lpstr>The Spanish Empire Weakens</vt:lpstr>
      <vt:lpstr>Philip II</vt:lpstr>
      <vt:lpstr>PowerPoint Presentation</vt:lpstr>
      <vt:lpstr>PowerPoint Presentation</vt:lpstr>
      <vt:lpstr>Philip II’s Spain vs.  Elizabeth I’s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&amp; Revolution!</dc:title>
  <dc:creator>Karl Sagan</dc:creator>
  <cp:lastModifiedBy>James Knutson</cp:lastModifiedBy>
  <cp:revision>14</cp:revision>
  <dcterms:created xsi:type="dcterms:W3CDTF">2015-01-11T03:39:42Z</dcterms:created>
  <dcterms:modified xsi:type="dcterms:W3CDTF">2015-06-01T12:50:41Z</dcterms:modified>
</cp:coreProperties>
</file>