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9" r:id="rId9"/>
    <p:sldId id="267" r:id="rId10"/>
    <p:sldId id="268" r:id="rId11"/>
    <p:sldId id="261" r:id="rId12"/>
    <p:sldId id="270" r:id="rId13"/>
    <p:sldId id="262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5EEED1-3576-6642-BEFF-B351CDFB27A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133496"/>
            <a:ext cx="8266665" cy="2113001"/>
          </a:xfrm>
        </p:spPr>
        <p:txBody>
          <a:bodyPr>
            <a:normAutofit/>
          </a:bodyPr>
          <a:lstStyle/>
          <a:p>
            <a:r>
              <a:rPr lang="en-US" sz="3444" b="1" dirty="0"/>
              <a:t>Reconstruction &amp; </a:t>
            </a:r>
            <a:r>
              <a:rPr lang="en-US" sz="3444" b="1" dirty="0" smtClean="0"/>
              <a:t>Westward Expansion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628111"/>
            <a:ext cx="7196328" cy="987552"/>
          </a:xfrm>
        </p:spPr>
        <p:txBody>
          <a:bodyPr/>
          <a:lstStyle/>
          <a:p>
            <a:r>
              <a:rPr lang="en-US" sz="2800" b="1" dirty="0"/>
              <a:t>Outcome: Reconstruction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9" y="179097"/>
            <a:ext cx="5250556" cy="364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62" y="2042988"/>
            <a:ext cx="31750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600"/>
            <a:ext cx="9144000" cy="44172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/>
              <a:t>What is Reconstruction?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Reconstruction is the period during which the </a:t>
            </a:r>
            <a:r>
              <a:rPr lang="en-US" sz="1800" b="1" u="sng" dirty="0">
                <a:solidFill>
                  <a:srgbClr val="F8C000"/>
                </a:solidFill>
              </a:rPr>
              <a:t>United States began to rebuild </a:t>
            </a:r>
            <a:r>
              <a:rPr lang="en-US" sz="1800" dirty="0"/>
              <a:t>after the Civil War roughly 1865-1877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Essentially, reconstruction was the attempt to </a:t>
            </a:r>
            <a:r>
              <a:rPr lang="en-US" sz="2000" b="1" u="sng" dirty="0">
                <a:solidFill>
                  <a:srgbClr val="F8C000"/>
                </a:solidFill>
              </a:rPr>
              <a:t>readmit the Confederate states</a:t>
            </a:r>
            <a:r>
              <a:rPr lang="en-US" sz="2000" dirty="0"/>
              <a:t> back into the Union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50" dirty="0"/>
              <a:t>Lincoln, Andrew Johnson, and Congress all </a:t>
            </a:r>
            <a:r>
              <a:rPr lang="en-US" sz="2150" b="1" u="sng" dirty="0">
                <a:solidFill>
                  <a:srgbClr val="F8C000"/>
                </a:solidFill>
              </a:rPr>
              <a:t>had different ideas </a:t>
            </a:r>
            <a:r>
              <a:rPr lang="en-US" sz="2150" dirty="0"/>
              <a:t>about how Reconstruction should be handled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Confederate readmission into Congress took place between </a:t>
            </a:r>
            <a:r>
              <a:rPr lang="en-US" sz="2000" b="1" u="sng" dirty="0">
                <a:solidFill>
                  <a:srgbClr val="F8C000"/>
                </a:solidFill>
              </a:rPr>
              <a:t>1866-1870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President Johnson removed Secretary of War Edwin Stanton from office and was </a:t>
            </a:r>
            <a:r>
              <a:rPr lang="en-US" sz="1900" b="1" u="sng" dirty="0">
                <a:solidFill>
                  <a:srgbClr val="F8C000"/>
                </a:solidFill>
              </a:rPr>
              <a:t>impeached</a:t>
            </a:r>
            <a:r>
              <a:rPr lang="en-US" sz="1900" dirty="0"/>
              <a:t> for violating the Tenure of Office Act but remained in office after the Senate voted </a:t>
            </a:r>
            <a:r>
              <a:rPr lang="en-US" sz="1900" b="1" u="sng" dirty="0">
                <a:solidFill>
                  <a:srgbClr val="F8C000"/>
                </a:solidFill>
              </a:rPr>
              <a:t>not to convict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Impeachment: </a:t>
            </a:r>
            <a:r>
              <a:rPr lang="en-US" sz="1800" b="1" u="sng" dirty="0">
                <a:solidFill>
                  <a:srgbClr val="F8C000"/>
                </a:solidFill>
              </a:rPr>
              <a:t>the process of accusing a public official of wrongdoing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9" y="183032"/>
            <a:ext cx="8660811" cy="622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0494"/>
            <a:ext cx="9144000" cy="43523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/>
              <a:t>What changes were enacted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/>
              <a:t>The Reconstruction Amendments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Prohibition of Slavery</a:t>
            </a:r>
            <a:endParaRPr lang="en-US" sz="2000" b="1" u="sng" dirty="0">
              <a:solidFill>
                <a:srgbClr val="F8C0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b="1" u="sng" dirty="0">
                <a:solidFill>
                  <a:srgbClr val="F8C000"/>
                </a:solidFill>
              </a:rPr>
              <a:t>14</a:t>
            </a:r>
            <a:r>
              <a:rPr lang="en-US" b="1" u="sng" baseline="30000" dirty="0">
                <a:solidFill>
                  <a:srgbClr val="F8C000"/>
                </a:solidFill>
              </a:rPr>
              <a:t>th</a:t>
            </a:r>
            <a:r>
              <a:rPr lang="en-US" dirty="0"/>
              <a:t>: States cannot deprive citizens of life, liberty, or property without “due process” &amp; States must provide “</a:t>
            </a:r>
            <a:r>
              <a:rPr lang="en-US" b="1" u="sng" dirty="0">
                <a:solidFill>
                  <a:srgbClr val="F8C000"/>
                </a:solidFill>
              </a:rPr>
              <a:t>equal protection</a:t>
            </a:r>
            <a:r>
              <a:rPr lang="en-US" dirty="0"/>
              <a:t>” to all citizens under the law</a:t>
            </a:r>
            <a:endParaRPr lang="en-US" sz="20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Cannot deny</a:t>
            </a:r>
            <a:r>
              <a:rPr lang="en-US" dirty="0"/>
              <a:t> right to </a:t>
            </a:r>
            <a:r>
              <a:rPr lang="en-US" b="1" u="sng" dirty="0">
                <a:solidFill>
                  <a:srgbClr val="F8C000"/>
                </a:solidFill>
              </a:rPr>
              <a:t>vote</a:t>
            </a:r>
            <a:r>
              <a:rPr lang="en-US" dirty="0"/>
              <a:t> based on race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73" y="2070846"/>
            <a:ext cx="6763166" cy="40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5" y="1934057"/>
            <a:ext cx="5174976" cy="426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630668"/>
            <a:ext cx="7620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7576"/>
            <a:ext cx="9144000" cy="431530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Reconstruction Acts</a:t>
            </a:r>
            <a:r>
              <a:rPr lang="en-US" dirty="0"/>
              <a:t> tried to prevent states from discriminating against Blacks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Enforcement Acts</a:t>
            </a:r>
            <a:r>
              <a:rPr lang="en-US" dirty="0"/>
              <a:t> allowed the Federal Government to intervene when states refused to follow these laws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Civil Rights Act</a:t>
            </a:r>
            <a:r>
              <a:rPr lang="en-US" dirty="0"/>
              <a:t> of </a:t>
            </a:r>
            <a:r>
              <a:rPr lang="en-US" b="1" u="sng" dirty="0">
                <a:solidFill>
                  <a:srgbClr val="F8C000"/>
                </a:solidFill>
              </a:rPr>
              <a:t>1875</a:t>
            </a:r>
            <a:r>
              <a:rPr lang="en-US" dirty="0"/>
              <a:t> prohibited discrimination in public services like hotels, public transportation, and restaurants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***If the </a:t>
            </a:r>
            <a:r>
              <a:rPr lang="en-US" b="1" u="sng" dirty="0">
                <a:solidFill>
                  <a:srgbClr val="F8C000"/>
                </a:solidFill>
              </a:rPr>
              <a:t>laws are followed</a:t>
            </a:r>
            <a:r>
              <a:rPr lang="en-US" dirty="0"/>
              <a:t> and enforced, as listed above, discrimination based on race is </a:t>
            </a:r>
            <a:r>
              <a:rPr lang="en-US" b="1" u="sng" dirty="0">
                <a:solidFill>
                  <a:srgbClr val="F8C000"/>
                </a:solidFill>
              </a:rPr>
              <a:t>illegal</a:t>
            </a:r>
            <a:r>
              <a:rPr lang="en-US" dirty="0"/>
              <a:t>***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4000" cy="4182035"/>
          </a:xfrm>
        </p:spPr>
        <p:txBody>
          <a:bodyPr/>
          <a:lstStyle/>
          <a:p>
            <a:r>
              <a:rPr lang="en-US" sz="1700" b="1" dirty="0"/>
              <a:t>Result</a:t>
            </a:r>
            <a:r>
              <a:rPr lang="en-US" sz="1700" dirty="0"/>
              <a:t>: The </a:t>
            </a:r>
            <a:r>
              <a:rPr lang="en-US" sz="1700" b="1" u="sng" dirty="0">
                <a:solidFill>
                  <a:srgbClr val="F8C000"/>
                </a:solidFill>
              </a:rPr>
              <a:t>Civil War </a:t>
            </a:r>
            <a:r>
              <a:rPr lang="en-US" sz="1700" dirty="0"/>
              <a:t>changed America.  The country was ripped apart due to the idea of slavery only to be carefully reconstructed to bring unity back.  </a:t>
            </a:r>
            <a:r>
              <a:rPr lang="en-US" sz="1700" b="1" u="sng" dirty="0">
                <a:solidFill>
                  <a:srgbClr val="F8C000"/>
                </a:solidFill>
              </a:rPr>
              <a:t>Reconstruction</a:t>
            </a:r>
            <a:r>
              <a:rPr lang="en-US" sz="1700" dirty="0"/>
              <a:t> brought with it many new freedoms for those who had previously been denied freedom and rights.  As you will see coming up, that freedom and those rights would be relatively </a:t>
            </a:r>
            <a:r>
              <a:rPr lang="en-US" sz="1700" b="1" u="sng" dirty="0">
                <a:solidFill>
                  <a:srgbClr val="F8C000"/>
                </a:solidFill>
              </a:rPr>
              <a:t>short lived</a:t>
            </a:r>
            <a:r>
              <a:rPr lang="en-US" sz="17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61" y="2021013"/>
            <a:ext cx="4774532" cy="4625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20636">
            <a:off x="6597280" y="590519"/>
            <a:ext cx="2875926" cy="246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6328"/>
            <a:ext cx="9144000" cy="442655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900" b="1" dirty="0"/>
              <a:t>Setting the Stage: The Civil War Revisited</a:t>
            </a:r>
            <a:endParaRPr lang="en-US" sz="19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900" b="1" u="sng" dirty="0">
                <a:solidFill>
                  <a:schemeClr val="accent1"/>
                </a:solidFill>
              </a:rPr>
              <a:t>Causes</a:t>
            </a:r>
            <a:r>
              <a:rPr lang="en-US" sz="1900" dirty="0"/>
              <a:t>: The American Civil War was caused by a complex combination of issues surrounding </a:t>
            </a:r>
            <a:r>
              <a:rPr lang="en-US" sz="1900" b="1" u="sng" dirty="0">
                <a:solidFill>
                  <a:srgbClr val="F8C000"/>
                </a:solidFill>
              </a:rPr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900" dirty="0"/>
              <a:t>Morally: Many </a:t>
            </a:r>
            <a:r>
              <a:rPr lang="en-US" sz="1850" b="1" u="sng" dirty="0">
                <a:solidFill>
                  <a:srgbClr val="F8C000"/>
                </a:solidFill>
              </a:rPr>
              <a:t>Northerners were against</a:t>
            </a:r>
            <a:r>
              <a:rPr lang="en-US" sz="1850" dirty="0"/>
              <a:t> idea of </a:t>
            </a:r>
            <a:r>
              <a:rPr lang="en-US" sz="1850" dirty="0" smtClean="0"/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50" dirty="0" smtClean="0"/>
              <a:t>Economically</a:t>
            </a:r>
            <a:r>
              <a:rPr lang="en-US" sz="1850" dirty="0"/>
              <a:t>: Many Southerners were completely </a:t>
            </a:r>
            <a:r>
              <a:rPr lang="en-US" sz="1850" b="1" u="sng" dirty="0">
                <a:solidFill>
                  <a:srgbClr val="F8C000"/>
                </a:solidFill>
              </a:rPr>
              <a:t>dependent</a:t>
            </a:r>
            <a:r>
              <a:rPr lang="en-US" sz="1850" dirty="0"/>
              <a:t> on slavery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30" y="3832629"/>
            <a:ext cx="4088822" cy="242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307" y="1815459"/>
            <a:ext cx="7027401" cy="43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917" y="4660215"/>
            <a:ext cx="88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140"/>
            <a:ext cx="9144000" cy="4398741"/>
          </a:xfrm>
        </p:spPr>
        <p:txBody>
          <a:bodyPr/>
          <a:lstStyle/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 </a:t>
            </a:r>
            <a:r>
              <a:rPr lang="en-US" sz="2100" b="1" dirty="0" smtClean="0"/>
              <a:t>The North (The Union)</a:t>
            </a:r>
            <a:endParaRPr lang="en-US" sz="21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/>
              <a:t>Led by </a:t>
            </a:r>
            <a:r>
              <a:rPr lang="en-US" sz="2100" b="1" u="sng" dirty="0">
                <a:solidFill>
                  <a:srgbClr val="F8C000"/>
                </a:solidFill>
              </a:rPr>
              <a:t>Ulysses S. Grant</a:t>
            </a:r>
            <a:r>
              <a:rPr lang="en-US" sz="2100" dirty="0"/>
              <a:t> (Eventually elected president in 1868</a:t>
            </a:r>
            <a:r>
              <a:rPr lang="en-US" sz="2100" dirty="0" smtClean="0"/>
              <a:t>)</a:t>
            </a:r>
            <a:endParaRPr lang="en-US" sz="21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 smtClean="0"/>
              <a:t>Advantages</a:t>
            </a:r>
            <a:r>
              <a:rPr lang="en-US" sz="2100" dirty="0"/>
              <a:t>: more </a:t>
            </a:r>
            <a:r>
              <a:rPr lang="en-US" sz="2100" b="1" u="sng" dirty="0">
                <a:solidFill>
                  <a:srgbClr val="F8C000"/>
                </a:solidFill>
              </a:rPr>
              <a:t>factories</a:t>
            </a:r>
            <a:r>
              <a:rPr lang="en-US" sz="2100" dirty="0"/>
              <a:t>, more food production, larger troop numbers, more </a:t>
            </a:r>
            <a:r>
              <a:rPr lang="en-US" sz="2100" b="1" u="sng" dirty="0">
                <a:solidFill>
                  <a:srgbClr val="F8C000"/>
                </a:solidFill>
              </a:rPr>
              <a:t>railroads</a:t>
            </a:r>
            <a:r>
              <a:rPr lang="en-US" sz="2100" dirty="0"/>
              <a:t>, better navy, &amp; </a:t>
            </a:r>
            <a:r>
              <a:rPr lang="en-US" sz="2100" b="1" u="sng" dirty="0">
                <a:solidFill>
                  <a:srgbClr val="F8C000"/>
                </a:solidFill>
              </a:rPr>
              <a:t>Abraham Lincoln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08" y="3552670"/>
            <a:ext cx="1837620" cy="307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39" y="3552670"/>
            <a:ext cx="3800826" cy="30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036"/>
            <a:ext cx="9144000" cy="4333846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b="1" dirty="0"/>
              <a:t>The South</a:t>
            </a:r>
            <a:endParaRPr lang="en-US" dirty="0"/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Led by General </a:t>
            </a:r>
            <a:r>
              <a:rPr lang="en-US" sz="2200" b="1" u="sng" dirty="0">
                <a:solidFill>
                  <a:srgbClr val="F8C000"/>
                </a:solidFill>
              </a:rPr>
              <a:t>Robert E. Lee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Advantages: better </a:t>
            </a:r>
            <a:r>
              <a:rPr lang="en-US" sz="2200" b="1" u="sng" dirty="0">
                <a:solidFill>
                  <a:srgbClr val="F8C000"/>
                </a:solidFill>
              </a:rPr>
              <a:t>military leadership</a:t>
            </a:r>
            <a:r>
              <a:rPr lang="en-US" sz="2200" dirty="0"/>
              <a:t>, naturally skilled soldiers, </a:t>
            </a:r>
            <a:r>
              <a:rPr lang="en-US" sz="2200" b="1" u="sng" dirty="0">
                <a:solidFill>
                  <a:srgbClr val="F8C000"/>
                </a:solidFill>
              </a:rPr>
              <a:t>home-field</a:t>
            </a:r>
            <a:r>
              <a:rPr lang="en-US" sz="2200" dirty="0"/>
              <a:t> advantage, </a:t>
            </a:r>
            <a:r>
              <a:rPr lang="en-US" sz="2200" b="1" u="sng" dirty="0">
                <a:solidFill>
                  <a:srgbClr val="F8C000"/>
                </a:solidFill>
              </a:rPr>
              <a:t>motivated</a:t>
            </a:r>
            <a:r>
              <a:rPr lang="en-US" sz="2200" dirty="0"/>
              <a:t> troops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0" y="3742662"/>
            <a:ext cx="1953498" cy="28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48" y="3735784"/>
            <a:ext cx="3756767" cy="28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594" y="1881952"/>
            <a:ext cx="9301594" cy="437092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/>
              <a:t>How did it end?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400" dirty="0"/>
              <a:t>Northern numbers and </a:t>
            </a:r>
            <a:r>
              <a:rPr lang="en-US" sz="2400" b="1" u="sng" dirty="0">
                <a:solidFill>
                  <a:srgbClr val="F8C000"/>
                </a:solidFill>
              </a:rPr>
              <a:t>centralized war effort</a:t>
            </a:r>
            <a:r>
              <a:rPr lang="en-US" sz="2400" dirty="0"/>
              <a:t> was too much for the Southern military to overcome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Lee surrenders to Grant at </a:t>
            </a:r>
            <a:r>
              <a:rPr lang="en-US" b="1" u="sng" dirty="0">
                <a:solidFill>
                  <a:srgbClr val="F8C000"/>
                </a:solidFill>
              </a:rPr>
              <a:t>Appomattox</a:t>
            </a:r>
            <a:r>
              <a:rPr lang="en-US" dirty="0"/>
              <a:t> Courthouse on April 9, 1865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/>
              <a:t>Lincoln was shot by </a:t>
            </a:r>
            <a:r>
              <a:rPr lang="en-US" sz="2300" b="1" u="sng" dirty="0">
                <a:solidFill>
                  <a:srgbClr val="F8C000"/>
                </a:solidFill>
              </a:rPr>
              <a:t>John Wilkes Booth</a:t>
            </a:r>
            <a:r>
              <a:rPr lang="en-US" sz="2300" dirty="0"/>
              <a:t> at Ford’s Theater on April </a:t>
            </a:r>
            <a:r>
              <a:rPr lang="en-US" sz="2300" b="1" u="sng" dirty="0">
                <a:solidFill>
                  <a:srgbClr val="F8C000"/>
                </a:solidFill>
              </a:rPr>
              <a:t>14</a:t>
            </a:r>
            <a:r>
              <a:rPr lang="en-US" sz="2300" dirty="0"/>
              <a:t>, 18</a:t>
            </a:r>
            <a:r>
              <a:rPr lang="en-US" sz="2300" b="1" u="sng" dirty="0">
                <a:solidFill>
                  <a:srgbClr val="F8C000"/>
                </a:solidFill>
              </a:rPr>
              <a:t>65</a:t>
            </a:r>
            <a:r>
              <a:rPr lang="en-US" sz="2300" dirty="0"/>
              <a:t> and died the next morning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b="1" u="sng" dirty="0">
                <a:solidFill>
                  <a:srgbClr val="F8C000"/>
                </a:solidFill>
              </a:rPr>
              <a:t>Andrew Johnson</a:t>
            </a:r>
            <a:r>
              <a:rPr lang="en-US" sz="2400" dirty="0"/>
              <a:t> was sworn in as president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at Appomattox Courthouse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2" y="2011081"/>
            <a:ext cx="6985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2" y="1985681"/>
            <a:ext cx="80899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37</TotalTime>
  <Words>459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Habitat</vt:lpstr>
      <vt:lpstr>Reconstruction &amp; Westward Expansion </vt:lpstr>
      <vt:lpstr>The Civil War</vt:lpstr>
      <vt:lpstr>The Civil War</vt:lpstr>
      <vt:lpstr>The Civil War</vt:lpstr>
      <vt:lpstr>The Civil War</vt:lpstr>
      <vt:lpstr>The Civil War</vt:lpstr>
      <vt:lpstr>The Civil War</vt:lpstr>
      <vt:lpstr>Surrender at Appomattox Courthouse</vt:lpstr>
      <vt:lpstr>Death of Lincoln</vt:lpstr>
      <vt:lpstr>John Wilkes Booth</vt:lpstr>
      <vt:lpstr>Reconstruction</vt:lpstr>
      <vt:lpstr>PowerPoint Presentation</vt:lpstr>
      <vt:lpstr>Reconstruction</vt:lpstr>
      <vt:lpstr>13th Amendment</vt:lpstr>
      <vt:lpstr>14th Amendment</vt:lpstr>
      <vt:lpstr>15th Amendment</vt:lpstr>
      <vt:lpstr>Reconstruction</vt:lpstr>
      <vt:lpstr>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Westward Expansion</dc:title>
  <dc:creator>Karl Sagan</dc:creator>
  <cp:lastModifiedBy>James Knutson</cp:lastModifiedBy>
  <cp:revision>5</cp:revision>
  <dcterms:created xsi:type="dcterms:W3CDTF">2013-07-04T14:37:44Z</dcterms:created>
  <dcterms:modified xsi:type="dcterms:W3CDTF">2015-05-14T16:06:44Z</dcterms:modified>
</cp:coreProperties>
</file>