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93" r:id="rId3"/>
    <p:sldId id="294" r:id="rId4"/>
    <p:sldId id="297" r:id="rId5"/>
    <p:sldId id="257" r:id="rId6"/>
    <p:sldId id="269" r:id="rId7"/>
    <p:sldId id="262" r:id="rId8"/>
    <p:sldId id="272" r:id="rId9"/>
    <p:sldId id="261" r:id="rId10"/>
    <p:sldId id="274" r:id="rId11"/>
    <p:sldId id="275" r:id="rId12"/>
    <p:sldId id="265" r:id="rId13"/>
    <p:sldId id="267" r:id="rId14"/>
    <p:sldId id="296" r:id="rId15"/>
    <p:sldId id="300" r:id="rId16"/>
    <p:sldId id="277" r:id="rId17"/>
    <p:sldId id="278" r:id="rId18"/>
    <p:sldId id="280" r:id="rId19"/>
    <p:sldId id="281" r:id="rId20"/>
    <p:sldId id="284" r:id="rId21"/>
    <p:sldId id="260" r:id="rId22"/>
    <p:sldId id="270" r:id="rId23"/>
    <p:sldId id="259" r:id="rId24"/>
    <p:sldId id="263" r:id="rId25"/>
    <p:sldId id="285" r:id="rId26"/>
    <p:sldId id="286" r:id="rId27"/>
    <p:sldId id="287" r:id="rId28"/>
    <p:sldId id="264" r:id="rId29"/>
    <p:sldId id="288" r:id="rId30"/>
    <p:sldId id="289" r:id="rId31"/>
    <p:sldId id="266" r:id="rId32"/>
    <p:sldId id="290" r:id="rId33"/>
    <p:sldId id="299" r:id="rId34"/>
    <p:sldId id="291" r:id="rId35"/>
    <p:sldId id="258" r:id="rId36"/>
    <p:sldId id="295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92" autoAdjust="0"/>
  </p:normalViewPr>
  <p:slideViewPr>
    <p:cSldViewPr snapToGrid="0" snapToObjects="1">
      <p:cViewPr>
        <p:scale>
          <a:sx n="94" d="100"/>
          <a:sy n="94" d="100"/>
        </p:scale>
        <p:origin x="-88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1E65454-1F7E-E24B-A680-B95583FECD9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9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9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1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89"/>
            <a:ext cx="3566160" cy="562749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1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1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3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30" y="505649"/>
            <a:ext cx="3850925" cy="5516275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1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9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9" y="3682580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7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31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1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3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3"/>
            <a:ext cx="7315200" cy="1162051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4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1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/>
              <a:pPr/>
              <a:t>‹#›</a:t>
            </a:fld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9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3"/>
            <a:ext cx="7315200" cy="1162051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3" y="304999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81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7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4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7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1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71E65454-1F7E-E24B-A680-B95583FECD9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1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3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1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5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9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1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4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9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7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7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6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7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6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1" y="1897041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2" y="1897041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1" y="1897041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2" y="1897041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2" y="503237"/>
            <a:ext cx="7313613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735138"/>
            <a:ext cx="7313613" cy="405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2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71E65454-1F7E-E24B-A680-B95583FECD9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9" y="6305798"/>
            <a:ext cx="3717967" cy="259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1914144"/>
          </a:xfrm>
        </p:spPr>
        <p:txBody>
          <a:bodyPr/>
          <a:lstStyle/>
          <a:p>
            <a:pPr algn="ctr"/>
            <a:r>
              <a:rPr lang="en-US" dirty="0" smtClean="0"/>
              <a:t>French Absolutism, </a:t>
            </a:r>
            <a:br>
              <a:rPr lang="en-US" dirty="0" smtClean="0"/>
            </a:br>
            <a:r>
              <a:rPr lang="en-US" dirty="0" smtClean="0"/>
              <a:t>Enlightenment, &amp; Revolution!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053348"/>
            <a:ext cx="6477000" cy="1174088"/>
          </a:xfrm>
        </p:spPr>
        <p:txBody>
          <a:bodyPr/>
          <a:lstStyle/>
          <a:p>
            <a:r>
              <a:rPr lang="en-US" sz="2900" dirty="0" smtClean="0"/>
              <a:t>Outcome: Napoleon Bonaparte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87" y="2468273"/>
            <a:ext cx="5636153" cy="3780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381000" y="152401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00"/>
                </a:solidFill>
                <a:latin typeface="BlackChancery" pitchFamily="2" charset="0"/>
              </a:rPr>
              <a:t>Code Napoleon, 1804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81000" y="4114802"/>
            <a:ext cx="38862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465138" indent="-465138"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</a:rPr>
              <a:t>It divides civil law into:</a:t>
            </a:r>
          </a:p>
          <a:p>
            <a:pPr marL="852488" lvl="1" indent="-273050">
              <a:spcBef>
                <a:spcPct val="50000"/>
              </a:spcBef>
              <a:buClr>
                <a:srgbClr val="FF9F9F"/>
              </a:buClr>
              <a:buSzPct val="130000"/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</a:rPr>
              <a:t>Personal status.</a:t>
            </a:r>
          </a:p>
          <a:p>
            <a:pPr marL="852488" lvl="1" indent="-273050">
              <a:spcBef>
                <a:spcPct val="50000"/>
              </a:spcBef>
              <a:buClr>
                <a:srgbClr val="FF9F9F"/>
              </a:buClr>
              <a:buSzPct val="130000"/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</a:rPr>
              <a:t>Property.</a:t>
            </a:r>
          </a:p>
          <a:p>
            <a:pPr marL="852488" lvl="1" indent="-273050">
              <a:spcBef>
                <a:spcPct val="50000"/>
              </a:spcBef>
              <a:buClr>
                <a:srgbClr val="FF9F9F"/>
              </a:buClr>
              <a:buSzPct val="130000"/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</a:rPr>
              <a:t>The acquisition of property.</a:t>
            </a:r>
          </a:p>
        </p:txBody>
      </p:sp>
      <p:pic>
        <p:nvPicPr>
          <p:cNvPr id="90117" name="Picture 5" descr="Code_Civil_1804 - first page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5022850" y="1143000"/>
            <a:ext cx="3054350" cy="3657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0118" name="Picture 6" descr="Code Civil des Francais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 t="1852" r="8960" b="5556"/>
          <a:stretch>
            <a:fillRect/>
          </a:stretch>
        </p:blipFill>
        <p:spPr bwMode="auto">
          <a:xfrm>
            <a:off x="1600202" y="1295400"/>
            <a:ext cx="1458913" cy="2514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4343400" y="4953001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465138" indent="-465138"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</a:rPr>
              <a:t>Its purpose was to reform the French legal code to reflect the principles of the Fr. Revolution.</a:t>
            </a:r>
          </a:p>
          <a:p>
            <a:pPr marL="465138" indent="-465138"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</a:rPr>
              <a:t>Create one law code for France.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04800" y="319089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00"/>
                </a:solidFill>
                <a:latin typeface="BlackChancery" pitchFamily="2" charset="0"/>
              </a:rPr>
              <a:t>Napoleon and His Code</a:t>
            </a:r>
          </a:p>
        </p:txBody>
      </p:sp>
      <p:pic>
        <p:nvPicPr>
          <p:cNvPr id="101381" name="Picture 5" descr="Napoleon and his Code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1450348" y="1365002"/>
            <a:ext cx="6216032" cy="5265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Napoleon Bonaparte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3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 startAt="3"/>
            </a:pPr>
            <a:r>
              <a:rPr lang="en-US" b="1" dirty="0" smtClean="0"/>
              <a:t>Napoleon Rules France Continued…</a:t>
            </a:r>
            <a:endParaRPr lang="en-US" sz="2000" b="1" dirty="0" smtClean="0"/>
          </a:p>
          <a:p>
            <a:pPr lvl="1">
              <a:buFont typeface="+mj-lt"/>
              <a:buAutoNum type="alphaLcPeriod" startAt="5"/>
            </a:pPr>
            <a:r>
              <a:rPr lang="en-US" sz="1900" dirty="0" smtClean="0"/>
              <a:t>Crowned himself </a:t>
            </a:r>
            <a:r>
              <a:rPr lang="en-US" sz="1900" b="1" u="sng" dirty="0" smtClean="0">
                <a:solidFill>
                  <a:srgbClr val="3366FF"/>
                </a:solidFill>
              </a:rPr>
              <a:t>emperor</a:t>
            </a:r>
            <a:r>
              <a:rPr lang="en-US" sz="1900" dirty="0" smtClean="0"/>
              <a:t> in 1804- took crown from pope and placed on own head</a:t>
            </a:r>
          </a:p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245" y="2708275"/>
            <a:ext cx="6627813" cy="3898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-19050"/>
            <a:ext cx="54864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188160"/>
            <a:ext cx="7313613" cy="846715"/>
          </a:xfrm>
        </p:spPr>
        <p:txBody>
          <a:bodyPr/>
          <a:lstStyle/>
          <a:p>
            <a:r>
              <a:rPr lang="en-US" b="1" dirty="0" smtClean="0"/>
              <a:t>Napoleon Bonaparte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4874"/>
            <a:ext cx="9144000" cy="4756327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 startAt="3"/>
            </a:pPr>
            <a:r>
              <a:rPr lang="en-US" b="1" dirty="0" smtClean="0"/>
              <a:t>Napoleon Rules France Continued…</a:t>
            </a:r>
            <a:endParaRPr lang="en-US" sz="2000" b="1" dirty="0" smtClean="0"/>
          </a:p>
          <a:p>
            <a:pPr lvl="1">
              <a:buFont typeface="+mj-lt"/>
              <a:buAutoNum type="alphaLcPeriod" startAt="6"/>
            </a:pPr>
            <a:r>
              <a:rPr lang="en-US" sz="1900" dirty="0" smtClean="0"/>
              <a:t>Sold </a:t>
            </a:r>
            <a:r>
              <a:rPr lang="en-US" sz="1900" b="1" u="sng" dirty="0" smtClean="0">
                <a:solidFill>
                  <a:srgbClr val="3366FF"/>
                </a:solidFill>
              </a:rPr>
              <a:t>Louisiana Territory</a:t>
            </a:r>
            <a:r>
              <a:rPr lang="en-US" sz="1900" dirty="0" smtClean="0"/>
              <a:t> to President Jefferson in 1803 for $15 million</a:t>
            </a:r>
          </a:p>
          <a:p>
            <a:pPr lvl="1">
              <a:buFont typeface="+mj-lt"/>
              <a:buAutoNum type="alphaLcPeriod" startAt="6"/>
            </a:pPr>
            <a:endParaRPr lang="en-US" sz="1900" dirty="0" smtClean="0"/>
          </a:p>
          <a:p>
            <a:endParaRPr lang="en-US" dirty="0"/>
          </a:p>
        </p:txBody>
      </p:sp>
      <p:pic>
        <p:nvPicPr>
          <p:cNvPr id="4" name="Picture 9" descr="DIVI156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 b="4327"/>
          <a:stretch>
            <a:fillRect/>
          </a:stretch>
        </p:blipFill>
        <p:spPr bwMode="auto">
          <a:xfrm>
            <a:off x="895962" y="2002850"/>
            <a:ext cx="7332053" cy="476233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188160"/>
            <a:ext cx="7313613" cy="846715"/>
          </a:xfrm>
        </p:spPr>
        <p:txBody>
          <a:bodyPr/>
          <a:lstStyle/>
          <a:p>
            <a:r>
              <a:rPr lang="en-US" b="1" dirty="0" smtClean="0"/>
              <a:t>Napoleon Bonaparte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4874"/>
            <a:ext cx="9144000" cy="4756327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 startAt="3"/>
            </a:pPr>
            <a:r>
              <a:rPr lang="en-US" b="1" dirty="0" smtClean="0"/>
              <a:t>Napoleon Rules France Continued…</a:t>
            </a:r>
            <a:endParaRPr lang="en-US" sz="2000" b="1" dirty="0" smtClean="0"/>
          </a:p>
          <a:p>
            <a:pPr lvl="1">
              <a:buFont typeface="+mj-lt"/>
              <a:buAutoNum type="alphaLcPeriod" startAt="7"/>
            </a:pPr>
            <a:r>
              <a:rPr lang="en-US" sz="1900" dirty="0" smtClean="0"/>
              <a:t>Created largest empire in Europe since the </a:t>
            </a:r>
            <a:r>
              <a:rPr lang="en-US" sz="1900" b="1" u="sng" dirty="0" smtClean="0">
                <a:solidFill>
                  <a:srgbClr val="FF0000"/>
                </a:solidFill>
              </a:rPr>
              <a:t>Romans</a:t>
            </a:r>
          </a:p>
          <a:p>
            <a:pPr lvl="1">
              <a:buFont typeface="+mj-lt"/>
              <a:buAutoNum type="alphaLcPeriod" startAt="7"/>
            </a:pPr>
            <a:r>
              <a:rPr lang="en-US" sz="1900" dirty="0" smtClean="0"/>
              <a:t>Lost naval Battle of Trafalgar to </a:t>
            </a:r>
            <a:r>
              <a:rPr lang="en-US" sz="1900" b="1" u="sng" dirty="0" smtClean="0">
                <a:solidFill>
                  <a:srgbClr val="FF0000"/>
                </a:solidFill>
              </a:rPr>
              <a:t>British</a:t>
            </a:r>
            <a:r>
              <a:rPr lang="en-US" sz="1900" dirty="0" smtClean="0"/>
              <a:t> and Horatio Nelson which had 2 effects: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sz="1700" dirty="0" smtClean="0"/>
              <a:t>Ensured supremacy of </a:t>
            </a:r>
            <a:r>
              <a:rPr lang="en-US" sz="1700" b="1" u="sng" dirty="0" smtClean="0">
                <a:solidFill>
                  <a:srgbClr val="FF0000"/>
                </a:solidFill>
              </a:rPr>
              <a:t>British Navy</a:t>
            </a:r>
            <a:r>
              <a:rPr lang="en-US" sz="1700" dirty="0" smtClean="0"/>
              <a:t> for next 100 years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sz="1700" dirty="0" smtClean="0"/>
              <a:t>Forced Napoleon to give up plans for </a:t>
            </a:r>
            <a:r>
              <a:rPr lang="en-US" sz="1700" b="1" u="sng" dirty="0" smtClean="0">
                <a:solidFill>
                  <a:srgbClr val="FF0000"/>
                </a:solidFill>
              </a:rPr>
              <a:t>Britain</a:t>
            </a:r>
          </a:p>
          <a:p>
            <a:pPr lvl="1">
              <a:buFont typeface="+mj-lt"/>
              <a:buAutoNum type="alphaLcPeriod" startAt="7"/>
            </a:pPr>
            <a:r>
              <a:rPr lang="en-US" sz="1900" dirty="0" smtClean="0"/>
              <a:t>By 1812, Napoleon controlled </a:t>
            </a:r>
            <a:r>
              <a:rPr lang="en-US" sz="1900" b="1" u="sng" dirty="0" smtClean="0">
                <a:solidFill>
                  <a:srgbClr val="FF0000"/>
                </a:solidFill>
              </a:rPr>
              <a:t>Spain</a:t>
            </a:r>
            <a:r>
              <a:rPr lang="en-US" sz="1900" dirty="0" smtClean="0"/>
              <a:t>, Grand Duchy of Warsaw, and </a:t>
            </a:r>
            <a:r>
              <a:rPr lang="en-US" sz="1900" b="1" u="sng" dirty="0" smtClean="0">
                <a:solidFill>
                  <a:srgbClr val="FF0000"/>
                </a:solidFill>
              </a:rPr>
              <a:t>German</a:t>
            </a:r>
            <a:r>
              <a:rPr lang="en-US" sz="1900" dirty="0" smtClean="0"/>
              <a:t> Kingdoms as well as France</a:t>
            </a:r>
          </a:p>
          <a:p>
            <a:pPr lvl="1">
              <a:buFont typeface="+mj-lt"/>
              <a:buAutoNum type="alphaLcPeriod" startAt="7"/>
            </a:pPr>
            <a:endParaRPr lang="en-US" sz="1900" dirty="0" smtClean="0"/>
          </a:p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2" y="188160"/>
            <a:ext cx="7127226" cy="622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381000" y="228601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00"/>
                </a:solidFill>
                <a:latin typeface="BlackChancery" pitchFamily="2" charset="0"/>
              </a:rPr>
              <a:t>The Empress Josephine</a:t>
            </a:r>
          </a:p>
        </p:txBody>
      </p:sp>
      <p:pic>
        <p:nvPicPr>
          <p:cNvPr id="88069" name="Picture 5" descr="Empress Josephine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2104820" y="1371601"/>
            <a:ext cx="5279362" cy="5481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381000" y="457201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00"/>
                </a:solidFill>
                <a:latin typeface="BlackChancery" pitchFamily="2" charset="0"/>
              </a:rPr>
              <a:t>Josephine’s Bedroom</a:t>
            </a:r>
          </a:p>
        </p:txBody>
      </p:sp>
      <p:pic>
        <p:nvPicPr>
          <p:cNvPr id="95236" name="Picture 4" descr="Josephine's Bed Chamb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519" y="1481643"/>
            <a:ext cx="7669679" cy="5334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5105400" y="2390777"/>
            <a:ext cx="36576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dirty="0">
                <a:solidFill>
                  <a:srgbClr val="000000"/>
                </a:solidFill>
                <a:latin typeface="BlackChancery" pitchFamily="2" charset="0"/>
              </a:rPr>
              <a:t>Napoleon’s Throne</a:t>
            </a:r>
          </a:p>
        </p:txBody>
      </p:sp>
      <p:pic>
        <p:nvPicPr>
          <p:cNvPr id="66563" name="Picture 3" descr="Napoleon-Throne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533402" y="304800"/>
            <a:ext cx="4124325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457200" y="273050"/>
            <a:ext cx="82296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dirty="0">
                <a:solidFill>
                  <a:srgbClr val="000000"/>
                </a:solidFill>
                <a:latin typeface="BlackChancery" pitchFamily="2" charset="0"/>
              </a:rPr>
              <a:t>Napoleon’s Bed Chamber</a:t>
            </a:r>
          </a:p>
        </p:txBody>
      </p:sp>
      <p:pic>
        <p:nvPicPr>
          <p:cNvPr id="94212" name="Picture 4" descr="Napoleon's Bed Chamb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3014" y="1143000"/>
            <a:ext cx="5783623" cy="5712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00" y="1735138"/>
            <a:ext cx="7945815" cy="4056063"/>
          </a:xfrm>
        </p:spPr>
        <p:txBody>
          <a:bodyPr>
            <a:normAutofit/>
          </a:bodyPr>
          <a:lstStyle/>
          <a:p>
            <a:pPr marL="1033272" indent="-914400">
              <a:buFont typeface="+mj-lt"/>
              <a:buAutoNum type="arabicPeriod" startAt="6"/>
            </a:pPr>
            <a:r>
              <a:rPr lang="en-US" sz="4600" dirty="0" smtClean="0"/>
              <a:t>Describe Napoleon’s reign: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03333" y="4017873"/>
            <a:ext cx="2352389" cy="253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81000" y="90489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00"/>
                </a:solidFill>
                <a:latin typeface="BlackChancery" pitchFamily="2" charset="0"/>
              </a:rPr>
              <a:t>Napoleon’s Empire in 1810</a:t>
            </a:r>
          </a:p>
        </p:txBody>
      </p:sp>
      <p:pic>
        <p:nvPicPr>
          <p:cNvPr id="26628" name="Picture 4" descr="map-NapoleonEmpire-1810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 l="2463" t="2621" r="2463" b="4254"/>
          <a:stretch>
            <a:fillRect/>
          </a:stretch>
        </p:blipFill>
        <p:spPr bwMode="auto">
          <a:xfrm>
            <a:off x="1143000" y="1143001"/>
            <a:ext cx="7086600" cy="54578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Napoleon Bonaparte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3"/>
          </a:xfrm>
        </p:spPr>
        <p:txBody>
          <a:bodyPr/>
          <a:lstStyle/>
          <a:p>
            <a:pPr lvl="0">
              <a:buFont typeface="+mj-lt"/>
              <a:buAutoNum type="arabicPeriod" startAt="4"/>
            </a:pPr>
            <a:r>
              <a:rPr lang="en-US" sz="2800" b="1" dirty="0" smtClean="0"/>
              <a:t>Three Costly Mistakes</a:t>
            </a:r>
          </a:p>
          <a:p>
            <a:pPr lvl="1">
              <a:buFont typeface="+mj-lt"/>
              <a:buAutoNum type="alphaLcPeriod"/>
            </a:pPr>
            <a:r>
              <a:rPr lang="en-US" sz="2800" b="1" u="sng" dirty="0" smtClean="0">
                <a:solidFill>
                  <a:srgbClr val="3366FF"/>
                </a:solidFill>
              </a:rPr>
              <a:t>Continental System: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200" dirty="0" smtClean="0"/>
              <a:t>To crush Great Britain, Napoleon used a </a:t>
            </a:r>
            <a:r>
              <a:rPr lang="en-US" sz="2200" b="1" u="sng" dirty="0" smtClean="0">
                <a:solidFill>
                  <a:srgbClr val="3366FF"/>
                </a:solidFill>
              </a:rPr>
              <a:t>blockade</a:t>
            </a:r>
            <a:r>
              <a:rPr lang="en-US" sz="2200" dirty="0" smtClean="0"/>
              <a:t> to prevent trade and communication between Great Britain and Europe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Not tight enough, </a:t>
            </a:r>
            <a:r>
              <a:rPr lang="en-US" sz="2400" b="1" u="sng" dirty="0" smtClean="0">
                <a:solidFill>
                  <a:srgbClr val="3366FF"/>
                </a:solidFill>
              </a:rPr>
              <a:t>smugglers</a:t>
            </a:r>
            <a:r>
              <a:rPr lang="en-US" sz="2400" dirty="0" smtClean="0"/>
              <a:t> got through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Great Britain responded with own blockade- more </a:t>
            </a:r>
            <a:r>
              <a:rPr lang="en-US" sz="2400" b="1" u="sng" dirty="0" smtClean="0">
                <a:solidFill>
                  <a:srgbClr val="3366FF"/>
                </a:solidFill>
              </a:rPr>
              <a:t>effective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Led to </a:t>
            </a:r>
            <a:r>
              <a:rPr lang="en-US" sz="2400" b="1" u="sng" dirty="0" smtClean="0">
                <a:solidFill>
                  <a:srgbClr val="3366FF"/>
                </a:solidFill>
              </a:rPr>
              <a:t>War of 1812 </a:t>
            </a:r>
            <a:r>
              <a:rPr lang="en-US" sz="2400" dirty="0" smtClean="0"/>
              <a:t>(Great Britain vs. America)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50" y="127000"/>
            <a:ext cx="9232900" cy="6604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Napoleon Bonaparte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3"/>
          </a:xfrm>
        </p:spPr>
        <p:txBody>
          <a:bodyPr/>
          <a:lstStyle/>
          <a:p>
            <a:pPr lvl="1">
              <a:buFont typeface="+mj-lt"/>
              <a:buAutoNum type="alphaLcPeriod" startAt="2"/>
            </a:pPr>
            <a:r>
              <a:rPr lang="en-US" sz="2400" b="1" dirty="0" smtClean="0"/>
              <a:t>The Peninsular War</a:t>
            </a:r>
            <a:endParaRPr lang="en-US" sz="2000" b="1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400" b="1" u="sng" dirty="0" smtClean="0">
                <a:solidFill>
                  <a:srgbClr val="3366FF"/>
                </a:solidFill>
              </a:rPr>
              <a:t>Guerrilla</a:t>
            </a:r>
            <a:r>
              <a:rPr lang="en-US" sz="2400" dirty="0" smtClean="0"/>
              <a:t> fighters in Spain resisted Napoleon’s forces who were trying to enforce Continental System on Spain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Napoleon loses </a:t>
            </a:r>
            <a:r>
              <a:rPr lang="en-US" sz="2400" b="1" u="sng" dirty="0" smtClean="0">
                <a:solidFill>
                  <a:srgbClr val="3366FF"/>
                </a:solidFill>
              </a:rPr>
              <a:t>300,000</a:t>
            </a:r>
            <a:r>
              <a:rPr lang="en-US" sz="2400" dirty="0" smtClean="0"/>
              <a:t> men which weakens French Empire</a:t>
            </a:r>
          </a:p>
          <a:p>
            <a:endParaRPr lang="en-US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3775" y="3543985"/>
            <a:ext cx="5420068" cy="3048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1"/>
            <a:ext cx="7313613" cy="893755"/>
          </a:xfrm>
        </p:spPr>
        <p:txBody>
          <a:bodyPr/>
          <a:lstStyle/>
          <a:p>
            <a:r>
              <a:rPr lang="en-US" dirty="0" smtClean="0"/>
              <a:t>Napoleon Bonaparte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3756"/>
            <a:ext cx="9144000" cy="4897445"/>
          </a:xfrm>
        </p:spPr>
        <p:txBody>
          <a:bodyPr/>
          <a:lstStyle/>
          <a:p>
            <a:pPr lvl="1">
              <a:buFont typeface="+mj-lt"/>
              <a:buAutoNum type="alphaLcPeriod" startAt="3"/>
            </a:pPr>
            <a:r>
              <a:rPr lang="en-US" sz="2400" b="1" dirty="0" smtClean="0"/>
              <a:t>Invasion of Russia</a:t>
            </a:r>
            <a:endParaRPr lang="en-US" sz="2000" b="1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Breakdown on </a:t>
            </a:r>
            <a:r>
              <a:rPr lang="en-US" b="1" u="sng" dirty="0" smtClean="0">
                <a:solidFill>
                  <a:srgbClr val="3366FF"/>
                </a:solidFill>
              </a:rPr>
              <a:t>Russian-French</a:t>
            </a:r>
            <a:r>
              <a:rPr lang="en-US" dirty="0" smtClean="0"/>
              <a:t> alliance caused Napoleon to invade Russia</a:t>
            </a:r>
            <a:endParaRPr lang="en-US" sz="1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Napoleon brought </a:t>
            </a:r>
            <a:r>
              <a:rPr lang="en-US" b="1" u="sng" dirty="0" smtClean="0">
                <a:solidFill>
                  <a:srgbClr val="3366FF"/>
                </a:solidFill>
              </a:rPr>
              <a:t>420,000</a:t>
            </a:r>
            <a:r>
              <a:rPr lang="en-US" dirty="0" smtClean="0"/>
              <a:t> soldiers</a:t>
            </a:r>
            <a:endParaRPr lang="en-US" sz="1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Russians used </a:t>
            </a:r>
            <a:r>
              <a:rPr lang="en-US" b="1" u="sng" dirty="0" smtClean="0">
                <a:solidFill>
                  <a:srgbClr val="3366FF"/>
                </a:solidFill>
              </a:rPr>
              <a:t>scorched earth</a:t>
            </a:r>
            <a:r>
              <a:rPr lang="en-US" dirty="0" smtClean="0"/>
              <a:t> policy- burning supplies to hinder enemy</a:t>
            </a:r>
            <a:endParaRPr lang="en-US" sz="1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Czar Alexander destroys </a:t>
            </a:r>
            <a:r>
              <a:rPr lang="en-US" b="1" u="sng" dirty="0" smtClean="0">
                <a:solidFill>
                  <a:srgbClr val="3366FF"/>
                </a:solidFill>
              </a:rPr>
              <a:t>Moscow</a:t>
            </a:r>
            <a:r>
              <a:rPr lang="en-US" dirty="0" smtClean="0"/>
              <a:t> by time Napoleon takes city</a:t>
            </a:r>
            <a:endParaRPr lang="en-US" sz="1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Russian army attacks Napoleon’s troops on way back, only </a:t>
            </a:r>
            <a:r>
              <a:rPr lang="en-US" b="1" u="sng" dirty="0" smtClean="0">
                <a:solidFill>
                  <a:srgbClr val="3366FF"/>
                </a:solidFill>
              </a:rPr>
              <a:t>10,000</a:t>
            </a:r>
            <a:r>
              <a:rPr lang="en-US" dirty="0" smtClean="0"/>
              <a:t> are left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899" y="3484320"/>
            <a:ext cx="5581250" cy="3243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0" y="228601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100" dirty="0">
                <a:solidFill>
                  <a:srgbClr val="000000"/>
                </a:solidFill>
                <a:latin typeface="BlackChancery" pitchFamily="2" charset="0"/>
              </a:rPr>
              <a:t>Napoleon’s Troops at the Gates of Moscow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066800" y="5257801"/>
            <a:ext cx="73914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465138" indent="-465138"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sz="2200" dirty="0">
                <a:solidFill>
                  <a:srgbClr val="000000"/>
                </a:solidFill>
                <a:latin typeface="Comic Sans MS" charset="0"/>
              </a:rPr>
              <a:t>September 14, 1812 </a:t>
            </a:r>
            <a:r>
              <a:rPr lang="en-US" sz="2200" dirty="0" err="1">
                <a:solidFill>
                  <a:srgbClr val="000000"/>
                </a:solidFill>
                <a:latin typeface="Comic Sans MS" charset="0"/>
                <a:sym typeface="Wingdings" charset="2"/>
              </a:rPr>
              <a:t></a:t>
            </a:r>
            <a:r>
              <a:rPr lang="en-US" sz="2200" dirty="0">
                <a:solidFill>
                  <a:srgbClr val="000000"/>
                </a:solidFill>
                <a:latin typeface="Comic Sans MS" charset="0"/>
                <a:sym typeface="Wingdings" charset="2"/>
              </a:rPr>
              <a:t> Napoleon reached Moscow, but the city had largely been abandoned.</a:t>
            </a:r>
          </a:p>
          <a:p>
            <a:pPr marL="465138" indent="-465138"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sz="2200" dirty="0">
                <a:solidFill>
                  <a:srgbClr val="000000"/>
                </a:solidFill>
                <a:latin typeface="Comic Sans MS" charset="0"/>
                <a:sym typeface="Wingdings" charset="2"/>
              </a:rPr>
              <a:t>The Russians had set fire to the city.</a:t>
            </a:r>
            <a:endParaRPr lang="en-US" sz="1900" dirty="0">
              <a:solidFill>
                <a:srgbClr val="000000"/>
              </a:solidFill>
              <a:latin typeface="Comic Sans MS" charset="0"/>
              <a:sym typeface="Wingdings" charset="2"/>
            </a:endParaRPr>
          </a:p>
        </p:txBody>
      </p:sp>
      <p:pic>
        <p:nvPicPr>
          <p:cNvPr id="83975" name="Picture 7" descr="Moscow1"/>
          <p:cNvPicPr>
            <a:picLocks noChangeAspect="1" noChangeArrowheads="1"/>
          </p:cNvPicPr>
          <p:nvPr/>
        </p:nvPicPr>
        <p:blipFill>
          <a:blip r:embed="rId2">
            <a:lum bright="-18000" contrast="6000"/>
          </a:blip>
          <a:srcRect l="1155"/>
          <a:stretch>
            <a:fillRect/>
          </a:stretch>
        </p:blipFill>
        <p:spPr bwMode="auto">
          <a:xfrm>
            <a:off x="2618349" y="1860025"/>
            <a:ext cx="4030862" cy="313416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304800" y="1"/>
            <a:ext cx="8534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solidFill>
                  <a:srgbClr val="000000"/>
                </a:solidFill>
                <a:latin typeface="BlackChancery" pitchFamily="2" charset="0"/>
              </a:rPr>
              <a:t>Moscow Is On Fire!</a:t>
            </a:r>
          </a:p>
        </p:txBody>
      </p:sp>
      <p:pic>
        <p:nvPicPr>
          <p:cNvPr id="87044" name="Picture 4" descr="Burning of Moscow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-1" y="738666"/>
            <a:ext cx="9163269" cy="6119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52400" y="76201"/>
            <a:ext cx="88392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700" dirty="0">
                <a:solidFill>
                  <a:srgbClr val="000000"/>
                </a:solidFill>
                <a:latin typeface="BlackChancery" pitchFamily="2" charset="0"/>
              </a:rPr>
              <a:t>Napoleon’s Retreat </a:t>
            </a:r>
            <a:br>
              <a:rPr lang="en-US" sz="4700" dirty="0">
                <a:solidFill>
                  <a:srgbClr val="000000"/>
                </a:solidFill>
                <a:latin typeface="BlackChancery" pitchFamily="2" charset="0"/>
              </a:rPr>
            </a:br>
            <a:r>
              <a:rPr lang="en-US" sz="4700" dirty="0">
                <a:solidFill>
                  <a:srgbClr val="000000"/>
                </a:solidFill>
                <a:latin typeface="BlackChancery" pitchFamily="2" charset="0"/>
              </a:rPr>
              <a:t>from Moscow </a:t>
            </a:r>
            <a:r>
              <a:rPr lang="en-US" sz="3900" dirty="0">
                <a:solidFill>
                  <a:srgbClr val="000000"/>
                </a:solidFill>
                <a:latin typeface="BlackChancery" pitchFamily="2" charset="0"/>
              </a:rPr>
              <a:t>(Early 1813)</a:t>
            </a:r>
          </a:p>
        </p:txBody>
      </p:sp>
      <p:pic>
        <p:nvPicPr>
          <p:cNvPr id="39940" name="Picture 4" descr="Napoleons_retreat_from_moscow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1394202" y="1828801"/>
            <a:ext cx="6805218" cy="4835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Bonaparte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3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 startAt="5"/>
            </a:pPr>
            <a:r>
              <a:rPr lang="en-US" b="1" dirty="0" smtClean="0"/>
              <a:t>Napoleon’s Downfall</a:t>
            </a:r>
            <a:endParaRPr lang="en-US" sz="2000" b="1" dirty="0" smtClean="0"/>
          </a:p>
          <a:p>
            <a:pPr lvl="1">
              <a:buFont typeface="+mj-lt"/>
              <a:buAutoNum type="alphaLcPeriod"/>
            </a:pPr>
            <a:r>
              <a:rPr lang="en-US" sz="1900" dirty="0" smtClean="0"/>
              <a:t>Army defeated allied army of European powers and by early 1814 the leaders of </a:t>
            </a:r>
            <a:r>
              <a:rPr lang="en-US" sz="1900" b="1" u="sng" dirty="0" smtClean="0">
                <a:solidFill>
                  <a:srgbClr val="3366FF"/>
                </a:solidFill>
              </a:rPr>
              <a:t>Prussia</a:t>
            </a:r>
            <a:r>
              <a:rPr lang="en-US" sz="1900" dirty="0" smtClean="0"/>
              <a:t> and </a:t>
            </a:r>
            <a:r>
              <a:rPr lang="en-US" sz="1900" b="1" u="sng" dirty="0" smtClean="0">
                <a:solidFill>
                  <a:srgbClr val="3366FF"/>
                </a:solidFill>
              </a:rPr>
              <a:t>Russia</a:t>
            </a:r>
            <a:r>
              <a:rPr lang="en-US" sz="1900" dirty="0" smtClean="0"/>
              <a:t> marched triumphantly through French capital</a:t>
            </a:r>
          </a:p>
          <a:p>
            <a:pPr lvl="1">
              <a:buFont typeface="+mj-lt"/>
              <a:buAutoNum type="alphaLcPeriod"/>
            </a:pPr>
            <a:r>
              <a:rPr lang="en-US" dirty="0" smtClean="0"/>
              <a:t>April 1814, Napoleon accepted terms of </a:t>
            </a:r>
            <a:r>
              <a:rPr lang="en-US" b="1" u="sng" dirty="0" smtClean="0">
                <a:solidFill>
                  <a:srgbClr val="3366FF"/>
                </a:solidFill>
              </a:rPr>
              <a:t>surrender</a:t>
            </a:r>
            <a:r>
              <a:rPr lang="en-US" dirty="0" smtClean="0"/>
              <a:t> and gave up throne</a:t>
            </a:r>
          </a:p>
          <a:p>
            <a:pPr lvl="1">
              <a:buFont typeface="+mj-lt"/>
              <a:buAutoNum type="alphaLcPeriod"/>
            </a:pPr>
            <a:r>
              <a:rPr lang="en-US" dirty="0" smtClean="0"/>
              <a:t>Banished to tiny Italian island, </a:t>
            </a:r>
            <a:r>
              <a:rPr lang="en-US" b="1" u="sng" dirty="0" smtClean="0">
                <a:solidFill>
                  <a:srgbClr val="3366FF"/>
                </a:solidFill>
              </a:rPr>
              <a:t>Elba</a:t>
            </a:r>
          </a:p>
          <a:p>
            <a:pPr lvl="1">
              <a:buFont typeface="+mj-lt"/>
              <a:buAutoNum type="alphaLcPeriod"/>
            </a:pPr>
            <a:r>
              <a:rPr lang="en-US" dirty="0" smtClean="0"/>
              <a:t>Louis </a:t>
            </a:r>
            <a:r>
              <a:rPr lang="en-US" dirty="0" err="1" smtClean="0"/>
              <a:t>XVI’s</a:t>
            </a:r>
            <a:r>
              <a:rPr lang="en-US" dirty="0" smtClean="0"/>
              <a:t> brother took power but was very </a:t>
            </a:r>
            <a:r>
              <a:rPr lang="en-US" b="1" u="sng" dirty="0" smtClean="0">
                <a:solidFill>
                  <a:srgbClr val="3366FF"/>
                </a:solidFill>
              </a:rPr>
              <a:t>unpopular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52400" y="152401"/>
            <a:ext cx="88392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dirty="0">
                <a:solidFill>
                  <a:srgbClr val="000000"/>
                </a:solidFill>
                <a:latin typeface="BlackChancery" pitchFamily="2" charset="0"/>
              </a:rPr>
              <a:t>Napoleon in Exile on Elba</a:t>
            </a:r>
          </a:p>
        </p:txBody>
      </p:sp>
      <p:pic>
        <p:nvPicPr>
          <p:cNvPr id="78851" name="Picture 3" descr="Napoleon in Exile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r="9558" b="1563"/>
          <a:stretch>
            <a:fillRect/>
          </a:stretch>
        </p:blipFill>
        <p:spPr bwMode="auto">
          <a:xfrm>
            <a:off x="685802" y="1143000"/>
            <a:ext cx="3421063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8852" name="Picture 4" descr="map-Elba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 bwMode="auto">
          <a:xfrm>
            <a:off x="4495800" y="2438400"/>
            <a:ext cx="4191000" cy="2879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5410200" y="3657600"/>
            <a:ext cx="1219200" cy="6096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735139"/>
            <a:ext cx="7313613" cy="4850424"/>
          </a:xfrm>
        </p:spPr>
        <p:txBody>
          <a:bodyPr/>
          <a:lstStyle/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Early military success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Napoleon rules France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The Continental System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The Peninsular War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Invasion of Russia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Banished </a:t>
            </a:r>
            <a:r>
              <a:rPr lang="en-US" sz="3800" dirty="0" err="1" smtClean="0"/>
              <a:t>x’s</a:t>
            </a:r>
            <a:r>
              <a:rPr lang="en-US" sz="3800" dirty="0" smtClean="0"/>
              <a:t> 2</a:t>
            </a:r>
          </a:p>
          <a:p>
            <a:pPr marL="852678" indent="-742950">
              <a:buFont typeface="+mj-lt"/>
              <a:buAutoNum type="arabicPeriod"/>
            </a:pPr>
            <a:endParaRPr lang="en-US" sz="3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52400" y="152401"/>
            <a:ext cx="88392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dirty="0">
                <a:solidFill>
                  <a:srgbClr val="000000"/>
                </a:solidFill>
                <a:latin typeface="BlackChancery" pitchFamily="2" charset="0"/>
              </a:rPr>
              <a:t>Louis XVIII </a:t>
            </a:r>
            <a:r>
              <a:rPr lang="en-US" sz="4300" dirty="0">
                <a:solidFill>
                  <a:srgbClr val="000000"/>
                </a:solidFill>
                <a:latin typeface="BlackChancery" pitchFamily="2" charset="0"/>
              </a:rPr>
              <a:t>(</a:t>
            </a:r>
            <a:r>
              <a:rPr lang="en-US" sz="4300" dirty="0" err="1">
                <a:solidFill>
                  <a:srgbClr val="000000"/>
                </a:solidFill>
                <a:latin typeface="BlackChancery" pitchFamily="2" charset="0"/>
              </a:rPr>
              <a:t>r</a:t>
            </a:r>
            <a:r>
              <a:rPr lang="en-US" sz="4300" dirty="0">
                <a:solidFill>
                  <a:srgbClr val="000000"/>
                </a:solidFill>
                <a:latin typeface="BlackChancery" pitchFamily="2" charset="0"/>
              </a:rPr>
              <a:t>. 1814-1824)</a:t>
            </a:r>
          </a:p>
        </p:txBody>
      </p:sp>
      <p:pic>
        <p:nvPicPr>
          <p:cNvPr id="123907" name="Picture 3" descr="Louis XVIII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2563815" y="1066801"/>
            <a:ext cx="4294187" cy="55165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Bonaparte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3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 startAt="5"/>
            </a:pPr>
            <a:r>
              <a:rPr lang="en-US" b="1" dirty="0" smtClean="0"/>
              <a:t>Napoleon’s Downfall Continued…</a:t>
            </a:r>
            <a:endParaRPr lang="en-US" sz="2000" b="1" dirty="0" smtClean="0"/>
          </a:p>
          <a:p>
            <a:pPr lvl="1">
              <a:buFont typeface="+mj-lt"/>
              <a:buAutoNum type="alphaLcPeriod" startAt="5"/>
            </a:pPr>
            <a:r>
              <a:rPr lang="en-US" sz="2300" dirty="0" smtClean="0"/>
              <a:t>Napoleon </a:t>
            </a:r>
            <a:r>
              <a:rPr lang="en-US" sz="2300" b="1" u="sng" dirty="0" smtClean="0">
                <a:solidFill>
                  <a:srgbClr val="3366FF"/>
                </a:solidFill>
              </a:rPr>
              <a:t>escapes</a:t>
            </a:r>
            <a:r>
              <a:rPr lang="en-US" sz="2300" dirty="0" smtClean="0"/>
              <a:t> Elba and in March 1815 lands back in France</a:t>
            </a:r>
          </a:p>
          <a:p>
            <a:pPr lvl="1">
              <a:buFont typeface="+mj-lt"/>
              <a:buAutoNum type="alphaLcPeriod" startAt="5"/>
            </a:pPr>
            <a:r>
              <a:rPr lang="en-US" sz="2000" dirty="0" smtClean="0"/>
              <a:t>Joyous crowds welcome him back and within days was </a:t>
            </a:r>
            <a:r>
              <a:rPr lang="en-US" sz="2000" b="1" u="sng" dirty="0" smtClean="0">
                <a:solidFill>
                  <a:srgbClr val="3366FF"/>
                </a:solidFill>
              </a:rPr>
              <a:t>emperor</a:t>
            </a:r>
            <a:r>
              <a:rPr lang="en-US" sz="2000" dirty="0" smtClean="0"/>
              <a:t> of France again</a:t>
            </a:r>
          </a:p>
          <a:p>
            <a:pPr lvl="1">
              <a:buFont typeface="+mj-lt"/>
              <a:buAutoNum type="alphaLcPeriod" startAt="5"/>
            </a:pPr>
            <a:r>
              <a:rPr lang="en-US" dirty="0" smtClean="0"/>
              <a:t>Europe responded: Britain and Prussia attacked at Battle of </a:t>
            </a:r>
            <a:r>
              <a:rPr lang="en-US" b="1" u="sng" dirty="0" smtClean="0">
                <a:solidFill>
                  <a:srgbClr val="3366FF"/>
                </a:solidFill>
              </a:rPr>
              <a:t>Waterloo</a:t>
            </a:r>
          </a:p>
          <a:p>
            <a:pPr lvl="1">
              <a:buFont typeface="+mj-lt"/>
              <a:buAutoNum type="alphaLcPeriod" startAt="5"/>
            </a:pPr>
            <a:r>
              <a:rPr lang="en-US" sz="2000" dirty="0" smtClean="0"/>
              <a:t>Defeat at Waterloo ended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bid </a:t>
            </a:r>
            <a:r>
              <a:rPr lang="en-US" dirty="0" smtClean="0"/>
              <a:t>for power known as the </a:t>
            </a:r>
            <a:r>
              <a:rPr lang="en-US" b="1" u="sng" dirty="0" smtClean="0">
                <a:solidFill>
                  <a:srgbClr val="3366FF"/>
                </a:solidFill>
              </a:rPr>
              <a:t>Hundred Days</a:t>
            </a:r>
          </a:p>
          <a:p>
            <a:pPr lvl="1">
              <a:buFont typeface="+mj-lt"/>
              <a:buAutoNum type="alphaLcPeriod" startAt="5"/>
            </a:pPr>
            <a:r>
              <a:rPr lang="en-US" dirty="0" smtClean="0"/>
              <a:t>Exiled to </a:t>
            </a:r>
            <a:r>
              <a:rPr lang="en-US" b="1" u="sng" dirty="0" smtClean="0">
                <a:solidFill>
                  <a:srgbClr val="3366FF"/>
                </a:solidFill>
              </a:rPr>
              <a:t>St. Helena</a:t>
            </a:r>
            <a:r>
              <a:rPr lang="en-US" dirty="0" smtClean="0"/>
              <a:t>- island in South Atlantic</a:t>
            </a:r>
          </a:p>
          <a:p>
            <a:pPr lvl="1">
              <a:buFont typeface="+mj-lt"/>
              <a:buAutoNum type="alphaLcPeriod" startAt="5"/>
            </a:pPr>
            <a:r>
              <a:rPr lang="en-US" dirty="0" smtClean="0"/>
              <a:t>Died of a </a:t>
            </a:r>
            <a:r>
              <a:rPr lang="en-US" b="1" u="sng" dirty="0" smtClean="0">
                <a:solidFill>
                  <a:srgbClr val="3366FF"/>
                </a:solidFill>
              </a:rPr>
              <a:t>stomach</a:t>
            </a:r>
            <a:r>
              <a:rPr lang="en-US" dirty="0" smtClean="0"/>
              <a:t> ailment in 1821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52400" y="349251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  <a:latin typeface="BlackChancery" pitchFamily="2" charset="0"/>
              </a:rPr>
              <a:t>Napoleon’s Residence on St. Helena</a:t>
            </a:r>
          </a:p>
        </p:txBody>
      </p:sp>
      <p:pic>
        <p:nvPicPr>
          <p:cNvPr id="74758" name="Picture 6" descr="Napoleons_exile_St_Helena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0" y="1072526"/>
            <a:ext cx="9161756" cy="519943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503240"/>
            <a:ext cx="9130247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52400" y="152401"/>
            <a:ext cx="88392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dirty="0">
                <a:solidFill>
                  <a:srgbClr val="000000"/>
                </a:solidFill>
                <a:latin typeface="BlackChancery" pitchFamily="2" charset="0"/>
              </a:rPr>
              <a:t>Napoleon’s Tomb</a:t>
            </a:r>
          </a:p>
        </p:txBody>
      </p:sp>
      <p:pic>
        <p:nvPicPr>
          <p:cNvPr id="89091" name="Picture 3" descr="Napoleon_tomb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5655" t="7835" r="5653" b="7835"/>
          <a:stretch>
            <a:fillRect/>
          </a:stretch>
        </p:blipFill>
        <p:spPr bwMode="auto">
          <a:xfrm>
            <a:off x="1066800" y="1143002"/>
            <a:ext cx="7162800" cy="53006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Napoleon Bonaparte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3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Result: Napoleon was a military </a:t>
            </a:r>
            <a:r>
              <a:rPr lang="en-US" sz="2000" b="1" u="sng" dirty="0" smtClean="0">
                <a:solidFill>
                  <a:srgbClr val="3366FF"/>
                </a:solidFill>
              </a:rPr>
              <a:t>genius</a:t>
            </a:r>
            <a:r>
              <a:rPr lang="en-US" sz="2000" dirty="0" smtClean="0"/>
              <a:t> but millions of lives were lost in his wars.  The British would become the </a:t>
            </a:r>
            <a:r>
              <a:rPr lang="en-US" sz="2000" b="1" u="sng" dirty="0" smtClean="0">
                <a:solidFill>
                  <a:srgbClr val="3366FF"/>
                </a:solidFill>
              </a:rPr>
              <a:t>dominant force</a:t>
            </a:r>
            <a:r>
              <a:rPr lang="en-US" sz="2000" dirty="0" smtClean="0"/>
              <a:t> in Europe and European countries were freed to establish a new </a:t>
            </a:r>
            <a:r>
              <a:rPr lang="en-US" sz="2000" b="1" u="sng" dirty="0" smtClean="0">
                <a:solidFill>
                  <a:srgbClr val="3366FF"/>
                </a:solidFill>
              </a:rPr>
              <a:t>order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3006" y="2979991"/>
            <a:ext cx="4677909" cy="350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00" y="1735138"/>
            <a:ext cx="7945815" cy="4056063"/>
          </a:xfrm>
        </p:spPr>
        <p:txBody>
          <a:bodyPr>
            <a:normAutofit/>
          </a:bodyPr>
          <a:lstStyle/>
          <a:p>
            <a:pPr marL="1033272" indent="-914400">
              <a:buFont typeface="+mj-lt"/>
              <a:buAutoNum type="arabicPeriod" startAt="6"/>
            </a:pPr>
            <a:r>
              <a:rPr lang="en-US" sz="4600" dirty="0" smtClean="0"/>
              <a:t>Describe Napoleon’s reign: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03333" y="4017873"/>
            <a:ext cx="2352389" cy="253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78" y="503237"/>
            <a:ext cx="2869013" cy="3636259"/>
          </a:xfrm>
        </p:spPr>
        <p:txBody>
          <a:bodyPr/>
          <a:lstStyle/>
          <a:p>
            <a:r>
              <a:rPr lang="en-US" dirty="0" smtClean="0"/>
              <a:t>Napoleon: Who was he?</a:t>
            </a:r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1700" y="203449"/>
            <a:ext cx="5304827" cy="6457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Napoleon Bonaparte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3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sz="2900" b="1" dirty="0" smtClean="0"/>
              <a:t>Napoleon Bonaparte: Who was he?</a:t>
            </a:r>
          </a:p>
          <a:p>
            <a:pPr lvl="1">
              <a:buFont typeface="+mj-lt"/>
              <a:buAutoNum type="alphaLcPeriod"/>
            </a:pPr>
            <a:r>
              <a:rPr lang="en-US" sz="2900" dirty="0" smtClean="0"/>
              <a:t>Born in </a:t>
            </a:r>
            <a:r>
              <a:rPr lang="en-US" sz="2900" b="1" u="sng" dirty="0" smtClean="0">
                <a:solidFill>
                  <a:srgbClr val="3366FF"/>
                </a:solidFill>
              </a:rPr>
              <a:t>1769</a:t>
            </a:r>
            <a:r>
              <a:rPr lang="en-US" sz="2900" dirty="0" smtClean="0"/>
              <a:t> on Mediterranean Island of </a:t>
            </a:r>
            <a:r>
              <a:rPr lang="en-US" sz="2900" b="1" u="sng" dirty="0" smtClean="0">
                <a:solidFill>
                  <a:srgbClr val="3366FF"/>
                </a:solidFill>
              </a:rPr>
              <a:t>Corsica</a:t>
            </a:r>
          </a:p>
          <a:p>
            <a:pPr lvl="1">
              <a:buFont typeface="+mj-lt"/>
              <a:buAutoNum type="alphaLcPeriod"/>
            </a:pPr>
            <a:r>
              <a:rPr lang="en-US" sz="2900" dirty="0" smtClean="0"/>
              <a:t>Short guy- only </a:t>
            </a:r>
            <a:r>
              <a:rPr lang="en-US" sz="2900" b="1" u="sng" dirty="0" smtClean="0">
                <a:solidFill>
                  <a:srgbClr val="3366FF"/>
                </a:solidFill>
              </a:rPr>
              <a:t>5</a:t>
            </a:r>
            <a:r>
              <a:rPr lang="en-US" sz="2900" dirty="0" smtClean="0"/>
              <a:t> feet </a:t>
            </a:r>
            <a:r>
              <a:rPr lang="en-US" sz="2900" b="1" u="sng" dirty="0" smtClean="0">
                <a:solidFill>
                  <a:srgbClr val="3366FF"/>
                </a:solidFill>
              </a:rPr>
              <a:t>3</a:t>
            </a:r>
            <a:r>
              <a:rPr lang="en-US" sz="2900" dirty="0" smtClean="0"/>
              <a:t> inches tall</a:t>
            </a:r>
          </a:p>
          <a:p>
            <a:pPr lvl="1">
              <a:buFont typeface="+mj-lt"/>
              <a:buAutoNum type="alphaLcPeriod"/>
            </a:pPr>
            <a:r>
              <a:rPr lang="en-US" sz="2900" dirty="0" smtClean="0"/>
              <a:t>Considered one of greatest </a:t>
            </a:r>
            <a:r>
              <a:rPr lang="en-US" sz="2900" b="1" u="sng" dirty="0" smtClean="0">
                <a:solidFill>
                  <a:srgbClr val="3366FF"/>
                </a:solidFill>
              </a:rPr>
              <a:t>military leaders</a:t>
            </a:r>
            <a:r>
              <a:rPr lang="en-US" sz="2900" dirty="0" smtClean="0"/>
              <a:t> of all time</a:t>
            </a:r>
          </a:p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0669" y="4055579"/>
            <a:ext cx="2504648" cy="2406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3-14 at 4.12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24" y="668867"/>
            <a:ext cx="9241481" cy="53763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Napoleon Bonaparte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9"/>
            <a:ext cx="9144000" cy="4352752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 startAt="2"/>
            </a:pPr>
            <a:r>
              <a:rPr lang="en-US" b="1" dirty="0" smtClean="0"/>
              <a:t>Successes and Coup </a:t>
            </a:r>
            <a:r>
              <a:rPr lang="en-US" b="1" dirty="0" err="1" smtClean="0"/>
              <a:t>d’etat</a:t>
            </a:r>
            <a:endParaRPr lang="en-US" sz="2000" b="1" dirty="0" smtClean="0"/>
          </a:p>
          <a:p>
            <a:pPr lvl="1">
              <a:buFont typeface="+mj-lt"/>
              <a:buAutoNum type="alphaLcPeriod"/>
            </a:pPr>
            <a:r>
              <a:rPr lang="en-US" sz="1900" dirty="0" smtClean="0"/>
              <a:t>October 1795 rebels marched on National Convention where Napoleon and his gunners successfully forced rebels to </a:t>
            </a:r>
            <a:r>
              <a:rPr lang="en-US" sz="1900" b="1" u="sng" dirty="0" smtClean="0">
                <a:solidFill>
                  <a:srgbClr val="3366FF"/>
                </a:solidFill>
              </a:rPr>
              <a:t>panic</a:t>
            </a:r>
            <a:r>
              <a:rPr lang="en-US" sz="1900" dirty="0" smtClean="0"/>
              <a:t> and </a:t>
            </a:r>
            <a:r>
              <a:rPr lang="en-US" sz="1900" b="1" u="sng" dirty="0" smtClean="0">
                <a:solidFill>
                  <a:srgbClr val="3366FF"/>
                </a:solidFill>
              </a:rPr>
              <a:t>flee</a:t>
            </a:r>
            <a:r>
              <a:rPr lang="en-US" sz="1900" dirty="0" smtClean="0"/>
              <a:t>.  Hailed as a </a:t>
            </a:r>
            <a:r>
              <a:rPr lang="en-US" sz="1900" b="1" u="sng" dirty="0" smtClean="0">
                <a:solidFill>
                  <a:srgbClr val="3366FF"/>
                </a:solidFill>
              </a:rPr>
              <a:t>hero</a:t>
            </a:r>
            <a:r>
              <a:rPr lang="en-US" sz="1900" dirty="0" smtClean="0"/>
              <a:t> in France.</a:t>
            </a:r>
          </a:p>
          <a:p>
            <a:pPr lvl="1">
              <a:buFont typeface="+mj-lt"/>
              <a:buAutoNum type="alphaLcPeriod"/>
            </a:pPr>
            <a:r>
              <a:rPr lang="en-US" sz="2000" dirty="0" smtClean="0"/>
              <a:t>1796 Napoleon appointed to lead French army against </a:t>
            </a:r>
            <a:r>
              <a:rPr lang="en-US" sz="2000" b="1" u="sng" dirty="0" smtClean="0">
                <a:solidFill>
                  <a:srgbClr val="3366FF"/>
                </a:solidFill>
              </a:rPr>
              <a:t>Austria</a:t>
            </a:r>
            <a:r>
              <a:rPr lang="en-US" sz="2000" dirty="0" smtClean="0"/>
              <a:t> and Kingdom of </a:t>
            </a:r>
            <a:r>
              <a:rPr lang="en-US" sz="2000" b="1" u="sng" dirty="0" smtClean="0">
                <a:solidFill>
                  <a:srgbClr val="3366FF"/>
                </a:solidFill>
              </a:rPr>
              <a:t>Sardinia</a:t>
            </a:r>
            <a:r>
              <a:rPr lang="en-US" sz="2000" dirty="0" smtClean="0"/>
              <a:t>- swept into Italy and won a series of victories</a:t>
            </a:r>
          </a:p>
          <a:p>
            <a:pPr lvl="1">
              <a:buFont typeface="+mj-lt"/>
              <a:buAutoNum type="alphaLcPeriod"/>
            </a:pPr>
            <a:r>
              <a:rPr lang="en-US" sz="2162" dirty="0" smtClean="0"/>
              <a:t>Tried to repeat success in </a:t>
            </a:r>
            <a:r>
              <a:rPr lang="en-US" sz="2162" b="1" u="sng" dirty="0" smtClean="0">
                <a:solidFill>
                  <a:srgbClr val="3366FF"/>
                </a:solidFill>
              </a:rPr>
              <a:t>Egypt</a:t>
            </a:r>
            <a:r>
              <a:rPr lang="en-US" sz="2162" dirty="0" smtClean="0"/>
              <a:t> but defeated by </a:t>
            </a:r>
            <a:r>
              <a:rPr lang="en-US" sz="2000" dirty="0" smtClean="0"/>
              <a:t>Horatio Nelson.  Napoleon kept </a:t>
            </a:r>
            <a:r>
              <a:rPr lang="en-US" sz="2162" dirty="0" smtClean="0"/>
              <a:t>this news out of </a:t>
            </a:r>
            <a:r>
              <a:rPr lang="en-US" sz="2162" b="1" u="sng" dirty="0" smtClean="0">
                <a:solidFill>
                  <a:srgbClr val="3366FF"/>
                </a:solidFill>
              </a:rPr>
              <a:t>newspapers</a:t>
            </a:r>
            <a:r>
              <a:rPr lang="en-US" sz="2162" dirty="0" smtClean="0"/>
              <a:t> and was still a hero to France</a:t>
            </a:r>
          </a:p>
          <a:p>
            <a:pPr lvl="1">
              <a:buFont typeface="+mj-lt"/>
              <a:buAutoNum type="alphaLcPeriod"/>
            </a:pPr>
            <a:r>
              <a:rPr lang="en-US" sz="2162" dirty="0" smtClean="0"/>
              <a:t>By 1799, The Directory had lost political confidence of people and after return from Egypt, Napoleon is urged to seize </a:t>
            </a:r>
            <a:r>
              <a:rPr lang="en-US" sz="2162" b="1" u="sng" dirty="0" smtClean="0">
                <a:solidFill>
                  <a:srgbClr val="3366FF"/>
                </a:solidFill>
              </a:rPr>
              <a:t>political power</a:t>
            </a:r>
          </a:p>
          <a:p>
            <a:pPr lvl="1">
              <a:buFont typeface="+mj-lt"/>
              <a:buAutoNum type="alphaLcPeriod"/>
            </a:pPr>
            <a:r>
              <a:rPr lang="en-US" sz="2162" dirty="0" smtClean="0"/>
              <a:t>Napoleon becomes first </a:t>
            </a:r>
            <a:r>
              <a:rPr lang="en-US" sz="2162" b="1" u="sng" dirty="0" smtClean="0">
                <a:solidFill>
                  <a:srgbClr val="3366FF"/>
                </a:solidFill>
              </a:rPr>
              <a:t>consul</a:t>
            </a:r>
            <a:r>
              <a:rPr lang="en-US" sz="2162" dirty="0" smtClean="0"/>
              <a:t> and assumes power as a dictator</a:t>
            </a:r>
          </a:p>
          <a:p>
            <a:pPr lvl="1">
              <a:buFont typeface="+mj-lt"/>
              <a:buAutoNum type="alphaLcPeriod"/>
            </a:pPr>
            <a:r>
              <a:rPr lang="en-US" sz="2162" b="1" u="sng" dirty="0" smtClean="0">
                <a:solidFill>
                  <a:srgbClr val="3366FF"/>
                </a:solidFill>
              </a:rPr>
              <a:t>Coup </a:t>
            </a:r>
            <a:r>
              <a:rPr lang="en-US" sz="2162" b="1" u="sng" dirty="0" err="1" smtClean="0">
                <a:solidFill>
                  <a:srgbClr val="3366FF"/>
                </a:solidFill>
              </a:rPr>
              <a:t>d’etat</a:t>
            </a:r>
            <a:r>
              <a:rPr lang="en-US" sz="2162" dirty="0" smtClean="0"/>
              <a:t>- sudden seizure of power or blow to the state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52400" y="304801"/>
            <a:ext cx="88392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b="1" dirty="0">
                <a:solidFill>
                  <a:srgbClr val="000000"/>
                </a:solidFill>
                <a:latin typeface="BlackChancery" pitchFamily="2" charset="0"/>
              </a:rPr>
              <a:t>Napoleon’s Rise to Power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609600" y="1143002"/>
            <a:ext cx="83058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465138" indent="-465138">
              <a:spcBef>
                <a:spcPct val="50000"/>
              </a:spcBef>
              <a:buClr>
                <a:srgbClr val="FAD20C"/>
              </a:buClr>
            </a:pPr>
            <a:r>
              <a:rPr lang="en-US" sz="2600" dirty="0">
                <a:latin typeface="Comic Sans MS" charset="0"/>
              </a:rPr>
              <a:t>Earlier military career </a:t>
            </a:r>
            <a:r>
              <a:rPr lang="en-US" sz="2600" dirty="0" err="1">
                <a:latin typeface="Comic Sans MS" charset="0"/>
                <a:sym typeface="Wingdings" charset="2"/>
              </a:rPr>
              <a:t></a:t>
            </a:r>
            <a:r>
              <a:rPr lang="en-US" sz="2600" dirty="0">
                <a:latin typeface="Comic Sans MS" charset="0"/>
                <a:sym typeface="Wingdings" charset="2"/>
              </a:rPr>
              <a:t> the Egyptian Campaign</a:t>
            </a:r>
            <a:r>
              <a:rPr lang="en-US" sz="2600" dirty="0">
                <a:latin typeface="Comic Sans MS" charset="0"/>
              </a:rPr>
              <a:t>:</a:t>
            </a:r>
          </a:p>
          <a:p>
            <a:pPr marL="852488" lvl="1" indent="-273050">
              <a:spcBef>
                <a:spcPct val="50000"/>
              </a:spcBef>
              <a:buClr>
                <a:srgbClr val="FFAFAF"/>
              </a:buClr>
              <a:buSzPct val="130000"/>
              <a:buFont typeface="Wingdings" charset="2"/>
              <a:buChar char="§"/>
            </a:pPr>
            <a:r>
              <a:rPr lang="en-US" sz="2300" dirty="0">
                <a:latin typeface="Comic Sans MS" charset="0"/>
              </a:rPr>
              <a:t>1798 </a:t>
            </a:r>
            <a:r>
              <a:rPr lang="en-US" sz="2300" dirty="0" err="1">
                <a:latin typeface="Comic Sans MS" charset="0"/>
                <a:sym typeface="Wingdings" charset="2"/>
              </a:rPr>
              <a:t></a:t>
            </a:r>
            <a:r>
              <a:rPr lang="en-US" sz="2300" dirty="0">
                <a:latin typeface="Comic Sans MS" charset="0"/>
                <a:sym typeface="Wingdings" charset="2"/>
              </a:rPr>
              <a:t> he  was defeated by a British navy under Admiral Horatio Nelson, who destroyed the French fleet at the Battle of the Nile.</a:t>
            </a:r>
          </a:p>
          <a:p>
            <a:pPr marL="852488" lvl="1" indent="-273050">
              <a:spcBef>
                <a:spcPct val="50000"/>
              </a:spcBef>
              <a:buClr>
                <a:srgbClr val="FFAFAF"/>
              </a:buClr>
              <a:buSzPct val="130000"/>
              <a:buFont typeface="Wingdings" charset="2"/>
              <a:buChar char="§"/>
            </a:pPr>
            <a:r>
              <a:rPr lang="en-US" sz="2300" dirty="0">
                <a:latin typeface="Comic Sans MS" charset="0"/>
                <a:sym typeface="Wingdings" charset="2"/>
              </a:rPr>
              <a:t>Abandoning his troops in Egypt, Napoleon returned to France and received a hero’s welcome!</a:t>
            </a:r>
            <a:endParaRPr lang="en-US" sz="2300" dirty="0">
              <a:latin typeface="Comic Sans MS" charset="0"/>
            </a:endParaRPr>
          </a:p>
        </p:txBody>
      </p:sp>
      <p:pic>
        <p:nvPicPr>
          <p:cNvPr id="105476" name="Picture 4" descr="map-Napoleon's Egyptian Campaign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381000" y="3889377"/>
            <a:ext cx="3429000" cy="2511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5478" name="Picture 6" descr="Admiral Horatio Nelson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 bwMode="auto">
          <a:xfrm>
            <a:off x="6781800" y="3962400"/>
            <a:ext cx="2133600" cy="2590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Napoleon Bonaparte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3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 startAt="3"/>
            </a:pPr>
            <a:r>
              <a:rPr lang="en-US" b="1" dirty="0" smtClean="0"/>
              <a:t>Napoleon Rules France</a:t>
            </a:r>
            <a:endParaRPr lang="en-US" sz="2000" b="1" dirty="0" smtClean="0"/>
          </a:p>
          <a:p>
            <a:pPr lvl="1">
              <a:buFont typeface="+mj-lt"/>
              <a:buAutoNum type="alphaLcPeriod"/>
            </a:pPr>
            <a:r>
              <a:rPr lang="en-US" sz="2100" dirty="0" smtClean="0"/>
              <a:t>1800 </a:t>
            </a:r>
            <a:r>
              <a:rPr lang="en-US" sz="2100" b="1" u="sng" dirty="0" smtClean="0">
                <a:solidFill>
                  <a:srgbClr val="3366FF"/>
                </a:solidFill>
              </a:rPr>
              <a:t>plebiscite</a:t>
            </a:r>
            <a:r>
              <a:rPr lang="en-US" sz="2100" dirty="0" smtClean="0"/>
              <a:t> (vote of the people) approved a new constitution which gave all the real power to Napoleon as first consul; Kept many changes from the </a:t>
            </a:r>
            <a:r>
              <a:rPr lang="en-US" sz="2100" b="1" u="sng" dirty="0" smtClean="0">
                <a:solidFill>
                  <a:srgbClr val="3366FF"/>
                </a:solidFill>
              </a:rPr>
              <a:t>Revolution</a:t>
            </a:r>
          </a:p>
          <a:p>
            <a:pPr lvl="1">
              <a:buFont typeface="+mj-lt"/>
              <a:buAutoNum type="alphaLcPeriod"/>
            </a:pPr>
            <a:r>
              <a:rPr lang="en-US" sz="2000" dirty="0" smtClean="0"/>
              <a:t>Righted economy by creating national </a:t>
            </a:r>
            <a:r>
              <a:rPr lang="en-US" sz="2000" b="1" u="sng" dirty="0" smtClean="0">
                <a:solidFill>
                  <a:srgbClr val="3366FF"/>
                </a:solidFill>
              </a:rPr>
              <a:t>banking</a:t>
            </a:r>
            <a:r>
              <a:rPr lang="en-US" sz="2000" dirty="0" smtClean="0"/>
              <a:t> system and efficient </a:t>
            </a:r>
            <a:r>
              <a:rPr lang="en-US" sz="2000" b="1" u="sng" dirty="0" smtClean="0">
                <a:solidFill>
                  <a:srgbClr val="3366FF"/>
                </a:solidFill>
              </a:rPr>
              <a:t>tax</a:t>
            </a:r>
            <a:r>
              <a:rPr lang="en-US" sz="2000" dirty="0" smtClean="0"/>
              <a:t> collection</a:t>
            </a:r>
          </a:p>
          <a:p>
            <a:pPr lvl="1">
              <a:buFont typeface="+mj-lt"/>
              <a:buAutoNum type="alphaLcPeriod"/>
            </a:pPr>
            <a:r>
              <a:rPr lang="en-US" sz="2100" dirty="0" smtClean="0"/>
              <a:t>Signed </a:t>
            </a:r>
            <a:r>
              <a:rPr lang="en-US" sz="2100" b="1" u="sng" dirty="0" smtClean="0">
                <a:solidFill>
                  <a:srgbClr val="3366FF"/>
                </a:solidFill>
              </a:rPr>
              <a:t>concordat</a:t>
            </a:r>
            <a:r>
              <a:rPr lang="en-US" sz="2100" dirty="0" smtClean="0"/>
              <a:t> (agreement) with Pope- government recognized influence of the </a:t>
            </a:r>
            <a:r>
              <a:rPr lang="en-US" sz="2100" b="1" u="sng" dirty="0" smtClean="0">
                <a:solidFill>
                  <a:srgbClr val="3366FF"/>
                </a:solidFill>
              </a:rPr>
              <a:t>Church</a:t>
            </a:r>
            <a:r>
              <a:rPr lang="en-US" sz="2100" dirty="0" smtClean="0"/>
              <a:t> but rejected Church control in national affairs</a:t>
            </a:r>
          </a:p>
          <a:p>
            <a:pPr lvl="1">
              <a:buFont typeface="+mj-lt"/>
              <a:buAutoNum type="alphaLcPeriod"/>
            </a:pPr>
            <a:r>
              <a:rPr lang="en-US" sz="2000" dirty="0" smtClean="0"/>
              <a:t>Created </a:t>
            </a:r>
            <a:r>
              <a:rPr lang="en-US" sz="2000" b="1" u="sng" dirty="0" smtClean="0">
                <a:solidFill>
                  <a:srgbClr val="3366FF"/>
                </a:solidFill>
              </a:rPr>
              <a:t>Napoleonic</a:t>
            </a:r>
            <a:r>
              <a:rPr lang="en-US" sz="2000" dirty="0" smtClean="0"/>
              <a:t> Code- uniform set of laws that eliminated many injustices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186</TotalTime>
  <Words>867</Words>
  <Application>Microsoft Office PowerPoint</Application>
  <PresentationFormat>On-screen Show (4:3)</PresentationFormat>
  <Paragraphs>106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Inkwell</vt:lpstr>
      <vt:lpstr>French Absolutism,  Enlightenment, &amp; Revolution!</vt:lpstr>
      <vt:lpstr>Constructive Response Question</vt:lpstr>
      <vt:lpstr>What Will We Learn?</vt:lpstr>
      <vt:lpstr>Napoleon: Who was he?</vt:lpstr>
      <vt:lpstr>Napoleon Bonaparte </vt:lpstr>
      <vt:lpstr>PowerPoint Presentation</vt:lpstr>
      <vt:lpstr>Napoleon Bonaparte </vt:lpstr>
      <vt:lpstr>PowerPoint Presentation</vt:lpstr>
      <vt:lpstr>Napoleon Bonaparte </vt:lpstr>
      <vt:lpstr>PowerPoint Presentation</vt:lpstr>
      <vt:lpstr>PowerPoint Presentation</vt:lpstr>
      <vt:lpstr>Napoleon Bonaparte </vt:lpstr>
      <vt:lpstr>PowerPoint Presentation</vt:lpstr>
      <vt:lpstr>Napoleon Bonaparte </vt:lpstr>
      <vt:lpstr>Napoleon Bonaparte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Napoleon Bonaparte </vt:lpstr>
      <vt:lpstr>PowerPoint Presentation</vt:lpstr>
      <vt:lpstr>Napoleon Bonaparte </vt:lpstr>
      <vt:lpstr>Napoleon Bonaparte </vt:lpstr>
      <vt:lpstr>PowerPoint Presentation</vt:lpstr>
      <vt:lpstr>PowerPoint Presentation</vt:lpstr>
      <vt:lpstr>PowerPoint Presentation</vt:lpstr>
      <vt:lpstr>Napoleon Bonaparte </vt:lpstr>
      <vt:lpstr>PowerPoint Presentation</vt:lpstr>
      <vt:lpstr>PowerPoint Presentation</vt:lpstr>
      <vt:lpstr>Napoleon Bonaparte </vt:lpstr>
      <vt:lpstr>PowerPoint Presentation</vt:lpstr>
      <vt:lpstr>PowerPoint Presentation</vt:lpstr>
      <vt:lpstr>PowerPoint Presentation</vt:lpstr>
      <vt:lpstr>Napoleon Bonaparte </vt:lpstr>
      <vt:lpstr>Constructive Response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Absolutism, Enlightenment,  &amp; Revolution!</dc:title>
  <dc:creator>Karl Sagan</dc:creator>
  <cp:lastModifiedBy>James Knutson</cp:lastModifiedBy>
  <cp:revision>15</cp:revision>
  <dcterms:created xsi:type="dcterms:W3CDTF">2015-04-16T13:15:49Z</dcterms:created>
  <dcterms:modified xsi:type="dcterms:W3CDTF">2015-06-01T16:46:12Z</dcterms:modified>
</cp:coreProperties>
</file>