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sldIdLst>
    <p:sldId id="256" r:id="rId2"/>
    <p:sldId id="279" r:id="rId3"/>
    <p:sldId id="280" r:id="rId4"/>
    <p:sldId id="257" r:id="rId5"/>
    <p:sldId id="275" r:id="rId6"/>
    <p:sldId id="269" r:id="rId7"/>
    <p:sldId id="266" r:id="rId8"/>
    <p:sldId id="270" r:id="rId9"/>
    <p:sldId id="265" r:id="rId10"/>
    <p:sldId id="271" r:id="rId11"/>
    <p:sldId id="264" r:id="rId12"/>
    <p:sldId id="273" r:id="rId13"/>
    <p:sldId id="263" r:id="rId14"/>
    <p:sldId id="276" r:id="rId15"/>
    <p:sldId id="272" r:id="rId16"/>
    <p:sldId id="262" r:id="rId17"/>
    <p:sldId id="274" r:id="rId18"/>
    <p:sldId id="261" r:id="rId19"/>
    <p:sldId id="260" r:id="rId20"/>
    <p:sldId id="277" r:id="rId21"/>
    <p:sldId id="259" r:id="rId22"/>
    <p:sldId id="258" r:id="rId23"/>
    <p:sldId id="278" r:id="rId24"/>
    <p:sldId id="268" r:id="rId25"/>
    <p:sldId id="281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94" d="100"/>
          <a:sy n="94" d="100"/>
        </p:scale>
        <p:origin x="-882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776" y="3776476"/>
            <a:ext cx="7196328" cy="147002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6" y="5257800"/>
            <a:ext cx="7196328" cy="98755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Font typeface="Wingdings 2" pitchFamily="18" charset="2"/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5963C-E540-014A-AA86-9E4A1744AD54}" type="datetimeFigureOut">
              <a:rPr lang="en-US" smtClean="0"/>
              <a:pPr/>
              <a:t>5/20/2015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81" y="4267201"/>
            <a:ext cx="7612063" cy="1100139"/>
          </a:xfrm>
        </p:spPr>
        <p:txBody>
          <a:bodyPr anchor="b"/>
          <a:lstStyle>
            <a:lvl1pPr algn="ctr">
              <a:defRPr sz="4400" b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4040">
            <a:off x="1779080" y="450469"/>
            <a:ext cx="5486400" cy="3626215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5181" y="5443541"/>
            <a:ext cx="7612063" cy="804863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5963C-E540-014A-AA86-9E4A1744AD54}" type="datetimeFigureOut">
              <a:rPr lang="en-US" smtClean="0"/>
              <a:pPr/>
              <a:t>5/20/2015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76538-AE04-AF46-AAB2-234F48A993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3"/>
            <a:ext cx="3250360" cy="1631951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90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2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13A5963C-E540-014A-AA86-9E4A1744AD54}" type="datetimeFigureOut">
              <a:rPr lang="en-US" smtClean="0"/>
              <a:pPr/>
              <a:t>5/20/2015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2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2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0C76538-AE04-AF46-AAB2-234F48A993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 rot="307655">
            <a:off x="4082874" y="3187733"/>
            <a:ext cx="4141140" cy="2881379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72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414752">
            <a:off x="4623469" y="338033"/>
            <a:ext cx="4141140" cy="2881379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5963C-E540-014A-AA86-9E4A1744AD54}" type="datetimeFigureOut">
              <a:rPr lang="en-US" smtClean="0"/>
              <a:pPr/>
              <a:t>5/20/2015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76538-AE04-AF46-AAB2-234F48A993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457201"/>
            <a:ext cx="1497106" cy="58102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6889" y="457201"/>
            <a:ext cx="6513511" cy="58102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5963C-E540-014A-AA86-9E4A1744AD54}" type="datetimeFigureOut">
              <a:rPr lang="en-US" smtClean="0"/>
              <a:pPr/>
              <a:t>5/20/2015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76538-AE04-AF46-AAB2-234F48A993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5963C-E540-014A-AA86-9E4A1744AD54}" type="datetimeFigureOut">
              <a:rPr lang="en-US" smtClean="0"/>
              <a:pPr/>
              <a:t>5/20/2015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76538-AE04-AF46-AAB2-234F48A993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6893" y="3774332"/>
            <a:ext cx="7199311" cy="1470025"/>
          </a:xfrm>
        </p:spPr>
        <p:txBody>
          <a:bodyPr anchor="b" anchorCtr="0"/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6888" y="5257800"/>
            <a:ext cx="7199312" cy="9906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5963C-E540-014A-AA86-9E4A1744AD54}" type="datetimeFigureOut">
              <a:rPr lang="en-US" smtClean="0"/>
              <a:pPr/>
              <a:t>5/20/2015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 rot="504148">
            <a:off x="4493544" y="555046"/>
            <a:ext cx="4142460" cy="3085399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81" y="2236697"/>
            <a:ext cx="7612063" cy="1362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81" y="3617261"/>
            <a:ext cx="7612063" cy="1500187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5963C-E540-014A-AA86-9E4A1744AD54}" type="datetimeFigureOut">
              <a:rPr lang="en-US" smtClean="0"/>
              <a:pPr/>
              <a:t>5/20/2015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76538-AE04-AF46-AAB2-234F48A993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80" y="79471"/>
            <a:ext cx="7612063" cy="141763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5175" y="2084391"/>
            <a:ext cx="3657600" cy="4183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7" y="2084391"/>
            <a:ext cx="3657600" cy="4183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5963C-E540-014A-AA86-9E4A1744AD54}" type="datetimeFigureOut">
              <a:rPr lang="en-US" smtClean="0"/>
              <a:pPr/>
              <a:t>5/20/2015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76538-AE04-AF46-AAB2-234F48A993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80" y="79471"/>
            <a:ext cx="7612063" cy="141763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4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174" y="2649072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9637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9637" y="2649072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5963C-E540-014A-AA86-9E4A1744AD54}" type="datetimeFigureOut">
              <a:rPr lang="en-US" smtClean="0"/>
              <a:pPr/>
              <a:t>5/20/2015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76538-AE04-AF46-AAB2-234F48A993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5963C-E540-014A-AA86-9E4A1744AD54}" type="datetimeFigureOut">
              <a:rPr lang="en-US" smtClean="0"/>
              <a:pPr/>
              <a:t>5/20/2015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76538-AE04-AF46-AAB2-234F48A993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5963C-E540-014A-AA86-9E4A1744AD54}" type="datetimeFigureOut">
              <a:rPr lang="en-US" smtClean="0"/>
              <a:pPr/>
              <a:t>5/20/2015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76538-AE04-AF46-AAB2-234F48A993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3"/>
            <a:ext cx="3250360" cy="1631951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6" y="381001"/>
            <a:ext cx="4149725" cy="588645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90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2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13A5963C-E540-014A-AA86-9E4A1744AD54}" type="datetimeFigureOut">
              <a:rPr lang="en-US" smtClean="0"/>
              <a:pPr/>
              <a:t>5/20/2015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2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2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0C76538-AE04-AF46-AAB2-234F48A993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5180" y="79471"/>
            <a:ext cx="7612063" cy="141763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2070846"/>
            <a:ext cx="7612064" cy="41820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13A5963C-E540-014A-AA86-9E4A1744AD54}" type="datetimeFigureOut">
              <a:rPr lang="en-US" smtClean="0"/>
              <a:pPr/>
              <a:t>5/20/2015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3753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2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90C76538-AE04-AF46-AAB2-234F48A9939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2"/>
          </a:solidFill>
          <a:effectLst>
            <a:outerShdw blurRad="50800" dist="25400" dir="2700000" algn="tl" rotWithShape="0">
              <a:schemeClr val="bg1">
                <a:alpha val="4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Font typeface="Wingdings 2" pitchFamily="18" charset="2"/>
        <a:buChar char=""/>
        <a:defRPr sz="24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2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Classical Greece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200" dirty="0" smtClean="0"/>
              <a:t>Outcome: Geography &amp; Early Culture</a:t>
            </a:r>
            <a:endParaRPr lang="en-US" sz="32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54239" y="255708"/>
            <a:ext cx="4771907" cy="4177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Minoans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4915" y="1497108"/>
            <a:ext cx="6058957" cy="5270119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rot="16200000" flipH="1">
            <a:off x="1075270" y="2379136"/>
            <a:ext cx="3014133" cy="2929467"/>
          </a:xfrm>
          <a:prstGeom prst="straightConnector1">
            <a:avLst/>
          </a:prstGeom>
          <a:ln w="762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603" y="79471"/>
            <a:ext cx="8083707" cy="1417639"/>
          </a:xfrm>
        </p:spPr>
        <p:txBody>
          <a:bodyPr/>
          <a:lstStyle/>
          <a:p>
            <a:r>
              <a:rPr lang="en-US" dirty="0" smtClean="0"/>
              <a:t>Geography &amp; Early 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89249"/>
            <a:ext cx="9144000" cy="4848575"/>
          </a:xfrm>
        </p:spPr>
        <p:txBody>
          <a:bodyPr/>
          <a:lstStyle/>
          <a:p>
            <a:pPr marL="457200" lvl="0" indent="-457200">
              <a:buFont typeface="+mj-lt"/>
              <a:buAutoNum type="arabicPeriod" startAt="3"/>
            </a:pPr>
            <a:r>
              <a:rPr lang="en-US" dirty="0" smtClean="0"/>
              <a:t>Early Cultures Influence the Greeks</a:t>
            </a:r>
            <a:endParaRPr lang="en-US" sz="2000" dirty="0" smtClean="0"/>
          </a:p>
          <a:p>
            <a:pPr marL="806450" lvl="1" indent="-457200">
              <a:buFont typeface="+mj-lt"/>
              <a:buAutoNum type="alphaLcPeriod"/>
            </a:pPr>
            <a:r>
              <a:rPr lang="en-US" sz="2400" dirty="0" smtClean="0"/>
              <a:t>The </a:t>
            </a:r>
            <a:r>
              <a:rPr lang="en-US" sz="2400" b="1" u="sng" dirty="0" smtClean="0">
                <a:solidFill>
                  <a:srgbClr val="FFFF00"/>
                </a:solidFill>
              </a:rPr>
              <a:t>Minoans</a:t>
            </a:r>
            <a:endParaRPr lang="en-US" sz="2000" b="1" u="sng" dirty="0" smtClean="0">
              <a:solidFill>
                <a:srgbClr val="FFFF00"/>
              </a:solidFill>
            </a:endParaRPr>
          </a:p>
          <a:p>
            <a:pPr marL="1200150" lvl="2" indent="-514350">
              <a:buFont typeface="+mj-lt"/>
              <a:buAutoNum type="romanLcPeriod"/>
            </a:pPr>
            <a:r>
              <a:rPr lang="en-US" dirty="0" smtClean="0"/>
              <a:t>Gave the Greeks </a:t>
            </a:r>
            <a:r>
              <a:rPr lang="en-US" b="1" u="sng" dirty="0" smtClean="0">
                <a:solidFill>
                  <a:srgbClr val="FFFF00"/>
                </a:solidFill>
              </a:rPr>
              <a:t>architecture</a:t>
            </a:r>
            <a:r>
              <a:rPr lang="en-US" dirty="0" smtClean="0"/>
              <a:t>, burial customs, and </a:t>
            </a:r>
            <a:r>
              <a:rPr lang="en-US" b="1" u="sng" dirty="0" smtClean="0">
                <a:solidFill>
                  <a:srgbClr val="FFFF00"/>
                </a:solidFill>
              </a:rPr>
              <a:t>religious rituals</a:t>
            </a:r>
            <a:endParaRPr lang="en-US" sz="1800" b="1" u="sng" dirty="0" smtClean="0">
              <a:solidFill>
                <a:srgbClr val="FFFF00"/>
              </a:solidFill>
            </a:endParaRPr>
          </a:p>
          <a:p>
            <a:pPr marL="1200150" lvl="2" indent="-514350">
              <a:buFont typeface="+mj-lt"/>
              <a:buAutoNum type="romanLcPeriod"/>
            </a:pPr>
            <a:r>
              <a:rPr lang="en-US" dirty="0" smtClean="0"/>
              <a:t>Were </a:t>
            </a:r>
            <a:r>
              <a:rPr lang="en-US" b="1" u="sng" dirty="0" smtClean="0">
                <a:solidFill>
                  <a:srgbClr val="FFFF00"/>
                </a:solidFill>
              </a:rPr>
              <a:t>outdoorsy</a:t>
            </a:r>
            <a:r>
              <a:rPr lang="en-US" dirty="0" smtClean="0"/>
              <a:t> and </a:t>
            </a:r>
            <a:r>
              <a:rPr lang="en-US" b="1" u="sng" dirty="0" smtClean="0">
                <a:solidFill>
                  <a:srgbClr val="FFFF00"/>
                </a:solidFill>
              </a:rPr>
              <a:t>athletic</a:t>
            </a:r>
            <a:r>
              <a:rPr lang="en-US" dirty="0" smtClean="0"/>
              <a:t> like the Greeks</a:t>
            </a:r>
            <a:endParaRPr lang="en-US" sz="1800" dirty="0" smtClean="0"/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52400" y="1932378"/>
            <a:ext cx="9144000" cy="48485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Wingdings 2" pitchFamily="18" charset="2"/>
              <a:buChar char="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63500" dist="50800" dir="2700000" algn="tl" rotWithShape="0">
                  <a:prstClr val="black">
                    <a:alpha val="50000"/>
                  </a:prst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8985" y="3773739"/>
            <a:ext cx="4281131" cy="27321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850" y="4435829"/>
            <a:ext cx="2998081" cy="13658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Phoenicians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6059" y="1727295"/>
            <a:ext cx="6704175" cy="49303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603" y="79471"/>
            <a:ext cx="8083707" cy="1417639"/>
          </a:xfrm>
        </p:spPr>
        <p:txBody>
          <a:bodyPr/>
          <a:lstStyle/>
          <a:p>
            <a:r>
              <a:rPr lang="en-US" dirty="0" smtClean="0"/>
              <a:t>Geography &amp; Early 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70812" y="1789249"/>
            <a:ext cx="9514812" cy="4848575"/>
          </a:xfrm>
        </p:spPr>
        <p:txBody>
          <a:bodyPr/>
          <a:lstStyle/>
          <a:p>
            <a:pPr marL="806450" lvl="1" indent="-457200">
              <a:buFont typeface="+mj-lt"/>
              <a:buAutoNum type="alphaLcPeriod" startAt="2"/>
            </a:pPr>
            <a:r>
              <a:rPr lang="en-US" sz="2400" dirty="0" smtClean="0"/>
              <a:t>The </a:t>
            </a:r>
            <a:r>
              <a:rPr lang="en-US" sz="2400" b="1" u="sng" dirty="0" smtClean="0">
                <a:solidFill>
                  <a:srgbClr val="FFFF00"/>
                </a:solidFill>
              </a:rPr>
              <a:t>Phoenicians</a:t>
            </a:r>
            <a:endParaRPr lang="en-US" sz="2000" b="1" u="sng" dirty="0" smtClean="0">
              <a:solidFill>
                <a:srgbClr val="FFFF00"/>
              </a:solidFill>
            </a:endParaRPr>
          </a:p>
          <a:p>
            <a:pPr marL="1200150" lvl="2" indent="-514350">
              <a:buFont typeface="+mj-lt"/>
              <a:buAutoNum type="romanLcPeriod"/>
            </a:pPr>
            <a:r>
              <a:rPr lang="en-US" dirty="0" smtClean="0"/>
              <a:t>Gave the world the </a:t>
            </a:r>
            <a:r>
              <a:rPr lang="en-US" b="1" u="sng" dirty="0" smtClean="0">
                <a:solidFill>
                  <a:srgbClr val="FFFF00"/>
                </a:solidFill>
              </a:rPr>
              <a:t>Phonetic Alphabet</a:t>
            </a:r>
            <a:endParaRPr lang="en-US" sz="1800" b="1" u="sng" dirty="0" smtClean="0">
              <a:solidFill>
                <a:srgbClr val="FFFF00"/>
              </a:solidFill>
            </a:endParaRPr>
          </a:p>
          <a:p>
            <a:pPr marL="1200150" lvl="2" indent="-514350">
              <a:buFont typeface="+mj-lt"/>
              <a:buAutoNum type="romanLcPeriod"/>
            </a:pPr>
            <a:r>
              <a:rPr lang="en-US" dirty="0" smtClean="0"/>
              <a:t>Were excellent merchant ship builders – influenced </a:t>
            </a:r>
            <a:r>
              <a:rPr lang="en-US" sz="1900" b="1" u="sng" dirty="0" smtClean="0">
                <a:solidFill>
                  <a:srgbClr val="FFFF00"/>
                </a:solidFill>
              </a:rPr>
              <a:t>Greek ship building</a:t>
            </a:r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52400" y="1932378"/>
            <a:ext cx="9144000" cy="48485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Wingdings 2" pitchFamily="18" charset="2"/>
              <a:buChar char="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63500" dist="50800" dir="2700000" algn="tl" rotWithShape="0">
                  <a:prstClr val="black">
                    <a:alpha val="50000"/>
                  </a:prst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9826" y="3011328"/>
            <a:ext cx="5701749" cy="37696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57283" y="-2056"/>
            <a:ext cx="4090939" cy="6860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>
            <a:off x="1585223" y="278121"/>
            <a:ext cx="3188986" cy="630408"/>
          </a:xfrm>
          <a:prstGeom prst="straightConnector1">
            <a:avLst/>
          </a:prstGeom>
          <a:ln w="762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10800000" flipV="1">
            <a:off x="6322350" y="148334"/>
            <a:ext cx="1993116" cy="621137"/>
          </a:xfrm>
          <a:prstGeom prst="straightConnector1">
            <a:avLst/>
          </a:prstGeom>
          <a:ln w="762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Mycenaeans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4915" y="1497108"/>
            <a:ext cx="6058957" cy="5270119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1117600" y="2336800"/>
            <a:ext cx="1653434" cy="1143749"/>
          </a:xfrm>
          <a:prstGeom prst="straightConnector1">
            <a:avLst/>
          </a:prstGeom>
          <a:ln w="762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603" y="79471"/>
            <a:ext cx="8083707" cy="1417639"/>
          </a:xfrm>
        </p:spPr>
        <p:txBody>
          <a:bodyPr/>
          <a:lstStyle/>
          <a:p>
            <a:r>
              <a:rPr lang="en-US" dirty="0" smtClean="0"/>
              <a:t>Geography &amp; Early 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47414" y="1789249"/>
            <a:ext cx="9391414" cy="4848575"/>
          </a:xfrm>
        </p:spPr>
        <p:txBody>
          <a:bodyPr/>
          <a:lstStyle/>
          <a:p>
            <a:pPr marL="806450" lvl="1" indent="-457200">
              <a:buFont typeface="+mj-lt"/>
              <a:buAutoNum type="alphaLcPeriod" startAt="3"/>
            </a:pPr>
            <a:r>
              <a:rPr lang="en-US" sz="2300" dirty="0" smtClean="0"/>
              <a:t>The </a:t>
            </a:r>
            <a:r>
              <a:rPr lang="en-US" sz="2300" b="1" u="sng" dirty="0" err="1" smtClean="0">
                <a:solidFill>
                  <a:srgbClr val="FFFF00"/>
                </a:solidFill>
              </a:rPr>
              <a:t>Mycenaeans</a:t>
            </a:r>
            <a:endParaRPr lang="en-US" sz="2300" b="1" u="sng" dirty="0" smtClean="0">
              <a:solidFill>
                <a:srgbClr val="FFFF00"/>
              </a:solidFill>
            </a:endParaRPr>
          </a:p>
          <a:p>
            <a:pPr marL="1200150" lvl="2" indent="-514350">
              <a:buFont typeface="+mj-lt"/>
              <a:buAutoNum type="romanLcPeriod"/>
            </a:pPr>
            <a:r>
              <a:rPr lang="en-US" sz="2300" dirty="0" smtClean="0"/>
              <a:t>Influenced Greek </a:t>
            </a:r>
            <a:r>
              <a:rPr lang="en-US" sz="2200" b="1" u="sng" dirty="0" smtClean="0">
                <a:solidFill>
                  <a:srgbClr val="FFFF00"/>
                </a:solidFill>
              </a:rPr>
              <a:t>religious practice</a:t>
            </a:r>
            <a:r>
              <a:rPr lang="en-US" sz="2300" dirty="0" smtClean="0"/>
              <a:t>, art, </a:t>
            </a:r>
            <a:r>
              <a:rPr lang="en-US" sz="2200" b="1" u="sng" dirty="0" smtClean="0">
                <a:solidFill>
                  <a:srgbClr val="FFFF00"/>
                </a:solidFill>
              </a:rPr>
              <a:t>politics</a:t>
            </a:r>
            <a:r>
              <a:rPr lang="en-US" sz="2300" dirty="0" smtClean="0"/>
              <a:t>, and literature</a:t>
            </a:r>
          </a:p>
          <a:p>
            <a:pPr marL="1200150" lvl="2" indent="-514350">
              <a:buFont typeface="+mj-lt"/>
              <a:buAutoNum type="romanLcPeriod"/>
            </a:pPr>
            <a:r>
              <a:rPr lang="en-US" sz="2300" dirty="0" smtClean="0"/>
              <a:t>Fought the Trojans at Troy in the </a:t>
            </a:r>
            <a:r>
              <a:rPr lang="en-US" sz="2300" b="1" u="sng" dirty="0" smtClean="0">
                <a:solidFill>
                  <a:srgbClr val="FFFF00"/>
                </a:solidFill>
              </a:rPr>
              <a:t>Trojan Wars</a:t>
            </a:r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52400" y="1932378"/>
            <a:ext cx="9144000" cy="48485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Wingdings 2" pitchFamily="18" charset="2"/>
              <a:buChar char="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63500" dist="50800" dir="2700000" algn="tl" rotWithShape="0">
                  <a:prstClr val="black">
                    <a:alpha val="50000"/>
                  </a:prst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3102" y="3277199"/>
            <a:ext cx="3364828" cy="34209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Dorians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3713" y="1699037"/>
            <a:ext cx="4629969" cy="50119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603" y="79471"/>
            <a:ext cx="8083707" cy="1417639"/>
          </a:xfrm>
        </p:spPr>
        <p:txBody>
          <a:bodyPr/>
          <a:lstStyle/>
          <a:p>
            <a:r>
              <a:rPr lang="en-US" dirty="0" smtClean="0"/>
              <a:t>Geography &amp; Early 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80402" y="1789249"/>
            <a:ext cx="9424402" cy="4848575"/>
          </a:xfrm>
        </p:spPr>
        <p:txBody>
          <a:bodyPr>
            <a:normAutofit/>
          </a:bodyPr>
          <a:lstStyle/>
          <a:p>
            <a:pPr marL="806450" lvl="1" indent="-457200">
              <a:buFont typeface="+mj-lt"/>
              <a:buAutoNum type="alphaLcPeriod" startAt="4"/>
            </a:pPr>
            <a:r>
              <a:rPr lang="en-US" sz="2500" dirty="0" smtClean="0"/>
              <a:t>The </a:t>
            </a:r>
            <a:r>
              <a:rPr lang="en-US" sz="2500" b="1" u="sng" dirty="0" err="1" smtClean="0">
                <a:solidFill>
                  <a:srgbClr val="FFFF00"/>
                </a:solidFill>
              </a:rPr>
              <a:t>Dorians</a:t>
            </a:r>
            <a:endParaRPr lang="en-US" sz="2500" b="1" u="sng" dirty="0" smtClean="0">
              <a:solidFill>
                <a:srgbClr val="FFFF00"/>
              </a:solidFill>
            </a:endParaRPr>
          </a:p>
          <a:p>
            <a:pPr marL="1200150" lvl="2" indent="-514350">
              <a:buFont typeface="+mj-lt"/>
              <a:buAutoNum type="romanLcPeriod"/>
            </a:pPr>
            <a:r>
              <a:rPr lang="en-US" sz="2500" dirty="0" smtClean="0"/>
              <a:t>Took over after the </a:t>
            </a:r>
            <a:r>
              <a:rPr lang="en-US" sz="2500" b="1" u="sng" dirty="0" err="1" smtClean="0">
                <a:solidFill>
                  <a:srgbClr val="FFFF00"/>
                </a:solidFill>
              </a:rPr>
              <a:t>Mycenaeans</a:t>
            </a:r>
            <a:endParaRPr lang="en-US" sz="2500" b="1" u="sng" dirty="0" smtClean="0">
              <a:solidFill>
                <a:srgbClr val="FFFF00"/>
              </a:solidFill>
            </a:endParaRPr>
          </a:p>
          <a:p>
            <a:pPr marL="1200150" lvl="2" indent="-514350">
              <a:buFont typeface="+mj-lt"/>
              <a:buAutoNum type="romanLcPeriod"/>
            </a:pPr>
            <a:r>
              <a:rPr lang="en-US" sz="2500" dirty="0" smtClean="0"/>
              <a:t>Not much is known about the </a:t>
            </a:r>
            <a:r>
              <a:rPr lang="en-US" sz="2500" dirty="0" err="1" smtClean="0"/>
              <a:t>Dorians</a:t>
            </a:r>
            <a:endParaRPr lang="en-US" sz="2500" dirty="0" smtClean="0"/>
          </a:p>
          <a:p>
            <a:pPr marL="1200150" lvl="2" indent="-514350">
              <a:buFont typeface="+mj-lt"/>
              <a:buAutoNum type="romanLcPeriod"/>
            </a:pPr>
            <a:r>
              <a:rPr lang="en-US" sz="2500" dirty="0" smtClean="0"/>
              <a:t>Known as </a:t>
            </a:r>
            <a:r>
              <a:rPr lang="en-US" sz="2500" b="1" u="sng" dirty="0" smtClean="0">
                <a:solidFill>
                  <a:srgbClr val="FFFF00"/>
                </a:solidFill>
              </a:rPr>
              <a:t>dark ages</a:t>
            </a:r>
            <a:r>
              <a:rPr lang="en-US" sz="2500" dirty="0" smtClean="0"/>
              <a:t> of Greek History</a:t>
            </a:r>
            <a:endParaRPr lang="en-US" sz="25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52400" y="1932378"/>
            <a:ext cx="9144000" cy="48485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Wingdings 2" pitchFamily="18" charset="2"/>
              <a:buChar char="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63500" dist="50800" dir="2700000" algn="tl" rotWithShape="0">
                  <a:prstClr val="black">
                    <a:alpha val="50000"/>
                  </a:prst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7019" y="3782220"/>
            <a:ext cx="3569500" cy="285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603" y="79471"/>
            <a:ext cx="8083707" cy="1417639"/>
          </a:xfrm>
        </p:spPr>
        <p:txBody>
          <a:bodyPr/>
          <a:lstStyle/>
          <a:p>
            <a:r>
              <a:rPr lang="en-US" dirty="0" smtClean="0"/>
              <a:t>Geography &amp; Early 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89249"/>
            <a:ext cx="9144000" cy="4848575"/>
          </a:xfrm>
        </p:spPr>
        <p:txBody>
          <a:bodyPr/>
          <a:lstStyle/>
          <a:p>
            <a:pPr lvl="0">
              <a:buFont typeface="+mj-lt"/>
              <a:buAutoNum type="arabicPeriod" startAt="5"/>
            </a:pPr>
            <a:r>
              <a:rPr lang="en-US" sz="1800" dirty="0" smtClean="0"/>
              <a:t>Greek Culture</a:t>
            </a:r>
          </a:p>
          <a:p>
            <a:pPr marL="692150" lvl="1" indent="-342900">
              <a:buFont typeface="+mj-lt"/>
              <a:buAutoNum type="alphaLcPeriod"/>
            </a:pPr>
            <a:r>
              <a:rPr lang="en-US" sz="1700" dirty="0" smtClean="0"/>
              <a:t>Due to the warm climate, the Greeks enjoyed and participated in </a:t>
            </a:r>
            <a:r>
              <a:rPr lang="en-US" sz="1700" b="1" u="sng" dirty="0" smtClean="0">
                <a:solidFill>
                  <a:srgbClr val="FFFF00"/>
                </a:solidFill>
              </a:rPr>
              <a:t>outdoor activities</a:t>
            </a:r>
          </a:p>
          <a:p>
            <a:pPr marL="692150" lvl="1" indent="-342900">
              <a:buFont typeface="+mj-lt"/>
              <a:buAutoNum type="alphaLcPeriod"/>
            </a:pPr>
            <a:r>
              <a:rPr lang="en-US" sz="1800" dirty="0" smtClean="0"/>
              <a:t>Due to terrain, the Greeks created </a:t>
            </a:r>
            <a:r>
              <a:rPr lang="en-US" sz="1800" b="1" u="sng" dirty="0" smtClean="0">
                <a:solidFill>
                  <a:srgbClr val="FFFF00"/>
                </a:solidFill>
              </a:rPr>
              <a:t>city-states</a:t>
            </a:r>
          </a:p>
          <a:p>
            <a:pPr marL="692150" lvl="1" indent="-342900">
              <a:buFont typeface="+mj-lt"/>
              <a:buAutoNum type="alphaLcPeriod"/>
            </a:pPr>
            <a:r>
              <a:rPr lang="en-US" sz="1800" dirty="0" smtClean="0"/>
              <a:t>Review: </a:t>
            </a:r>
            <a:r>
              <a:rPr lang="en-US" sz="1800" b="1" u="sng" dirty="0" smtClean="0">
                <a:solidFill>
                  <a:srgbClr val="FFFF00"/>
                </a:solidFill>
              </a:rPr>
              <a:t>city-states operate much like independent countries</a:t>
            </a:r>
          </a:p>
          <a:p>
            <a:pPr marL="692150" lvl="1" indent="-342900">
              <a:buFont typeface="+mj-lt"/>
              <a:buAutoNum type="alphaLcPeriod"/>
            </a:pPr>
            <a:r>
              <a:rPr lang="en-US" sz="1800" dirty="0" smtClean="0"/>
              <a:t>Due to city-states, the Greeks were a civilization but </a:t>
            </a:r>
            <a:r>
              <a:rPr lang="en-US" sz="1800" b="1" u="sng" dirty="0" smtClean="0">
                <a:solidFill>
                  <a:srgbClr val="FFFF00"/>
                </a:solidFill>
              </a:rPr>
              <a:t>not an empire</a:t>
            </a:r>
          </a:p>
          <a:p>
            <a:pPr marL="692150" lvl="1" indent="-342900">
              <a:buFont typeface="+mj-lt"/>
              <a:buAutoNum type="alphaLcPeriod"/>
            </a:pPr>
            <a:r>
              <a:rPr lang="en-US" sz="1800" dirty="0" smtClean="0"/>
              <a:t>The Greeks shared similarities in culture but </a:t>
            </a:r>
            <a:r>
              <a:rPr lang="en-US" sz="1800" b="1" u="sng" dirty="0" smtClean="0">
                <a:solidFill>
                  <a:srgbClr val="FFFF00"/>
                </a:solidFill>
              </a:rPr>
              <a:t>politics</a:t>
            </a:r>
            <a:r>
              <a:rPr lang="en-US" sz="1800" dirty="0" smtClean="0"/>
              <a:t> and </a:t>
            </a:r>
            <a:r>
              <a:rPr lang="en-US" sz="1800" b="1" u="sng" dirty="0" smtClean="0">
                <a:solidFill>
                  <a:srgbClr val="FFFF00"/>
                </a:solidFill>
              </a:rPr>
              <a:t>military</a:t>
            </a:r>
            <a:r>
              <a:rPr lang="en-US" sz="1800" dirty="0" smtClean="0"/>
              <a:t> differed by city</a:t>
            </a:r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52400" y="1932378"/>
            <a:ext cx="9144000" cy="48485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Wingdings 2" pitchFamily="18" charset="2"/>
              <a:buChar char="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63500" dist="50800" dir="2700000" algn="tl" rotWithShape="0">
                  <a:prstClr val="black">
                    <a:alpha val="50000"/>
                  </a:prst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8225" y="4043869"/>
            <a:ext cx="3780483" cy="26935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923" y="79473"/>
            <a:ext cx="8931469" cy="1417639"/>
          </a:xfrm>
        </p:spPr>
        <p:txBody>
          <a:bodyPr/>
          <a:lstStyle/>
          <a:p>
            <a:r>
              <a:rPr lang="en-US" dirty="0" smtClean="0"/>
              <a:t>Constructive Response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4400" dirty="0" smtClean="0"/>
              <a:t>In what ways did the geography of Greece help shape Greek culture?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116757">
            <a:off x="7447537" y="4768264"/>
            <a:ext cx="1025913" cy="1475541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Greek City-States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987" y="2595799"/>
            <a:ext cx="3110000" cy="16396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5140" y="1891223"/>
            <a:ext cx="5168469" cy="44981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603" y="79471"/>
            <a:ext cx="8083707" cy="1417639"/>
          </a:xfrm>
        </p:spPr>
        <p:txBody>
          <a:bodyPr/>
          <a:lstStyle/>
          <a:p>
            <a:r>
              <a:rPr lang="en-US" dirty="0" smtClean="0"/>
              <a:t>Geography &amp; Early 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13217" y="1789249"/>
            <a:ext cx="9357217" cy="4848575"/>
          </a:xfrm>
        </p:spPr>
        <p:txBody>
          <a:bodyPr/>
          <a:lstStyle/>
          <a:p>
            <a:pPr marL="806450" lvl="1" indent="-457200">
              <a:buFont typeface="+mj-lt"/>
              <a:buAutoNum type="alphaLcPeriod" startAt="6"/>
            </a:pPr>
            <a:r>
              <a:rPr lang="en-US" sz="2000" dirty="0" smtClean="0"/>
              <a:t>Greek epics, or narrative poems, celebrated </a:t>
            </a:r>
            <a:r>
              <a:rPr lang="en-US" sz="2000" b="1" u="sng" dirty="0" smtClean="0">
                <a:solidFill>
                  <a:srgbClr val="FFFF00"/>
                </a:solidFill>
              </a:rPr>
              <a:t>heroic deeds</a:t>
            </a:r>
            <a:r>
              <a:rPr lang="en-US" sz="2000" dirty="0" smtClean="0"/>
              <a:t> and </a:t>
            </a:r>
            <a:r>
              <a:rPr lang="en-US" sz="2000" b="1" u="sng" dirty="0" smtClean="0">
                <a:solidFill>
                  <a:srgbClr val="FFFF00"/>
                </a:solidFill>
              </a:rPr>
              <a:t>characters</a:t>
            </a:r>
          </a:p>
          <a:p>
            <a:pPr marL="806450" lvl="1" indent="-457200">
              <a:buFont typeface="+mj-lt"/>
              <a:buAutoNum type="alphaLcPeriod" startAt="6"/>
            </a:pPr>
            <a:r>
              <a:rPr lang="en-US" sz="2000" b="1" u="sng" dirty="0" smtClean="0">
                <a:solidFill>
                  <a:srgbClr val="FFFF00"/>
                </a:solidFill>
              </a:rPr>
              <a:t>Homer</a:t>
            </a:r>
            <a:r>
              <a:rPr lang="en-US" sz="2000" dirty="0" smtClean="0"/>
              <a:t> wrote the </a:t>
            </a:r>
            <a:r>
              <a:rPr lang="en-US" sz="2000" b="1" u="sng" dirty="0" smtClean="0">
                <a:solidFill>
                  <a:srgbClr val="FFFF00"/>
                </a:solidFill>
              </a:rPr>
              <a:t>Iliad</a:t>
            </a:r>
            <a:r>
              <a:rPr lang="en-US" sz="2000" dirty="0" smtClean="0"/>
              <a:t> (story of the Trojan Wars) and the </a:t>
            </a:r>
            <a:r>
              <a:rPr lang="en-US" sz="2000" b="1" u="sng" dirty="0" smtClean="0">
                <a:solidFill>
                  <a:srgbClr val="FFFF00"/>
                </a:solidFill>
              </a:rPr>
              <a:t>Odyssey</a:t>
            </a:r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52400" y="1932378"/>
            <a:ext cx="9144000" cy="48485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Wingdings 2" pitchFamily="18" charset="2"/>
              <a:buChar char="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63500" dist="50800" dir="2700000" algn="tl" rotWithShape="0">
                  <a:prstClr val="black">
                    <a:alpha val="50000"/>
                  </a:prst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684" y="2905893"/>
            <a:ext cx="2315334" cy="37344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7163" y="2905897"/>
            <a:ext cx="2521996" cy="37319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603" y="79471"/>
            <a:ext cx="8083707" cy="1417639"/>
          </a:xfrm>
        </p:spPr>
        <p:txBody>
          <a:bodyPr/>
          <a:lstStyle/>
          <a:p>
            <a:r>
              <a:rPr lang="en-US" dirty="0" smtClean="0"/>
              <a:t>Geography &amp; Early 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89249"/>
            <a:ext cx="9144000" cy="4848575"/>
          </a:xfrm>
        </p:spPr>
        <p:txBody>
          <a:bodyPr/>
          <a:lstStyle/>
          <a:p>
            <a:pPr marL="457200" lvl="1" indent="-457200">
              <a:spcBef>
                <a:spcPts val="2000"/>
              </a:spcBef>
              <a:buFont typeface="+mj-lt"/>
              <a:buAutoNum type="alphaLcPeriod" startAt="8"/>
            </a:pPr>
            <a:r>
              <a:rPr lang="en-US" dirty="0" smtClean="0"/>
              <a:t>Due to the sea the Greeks were master </a:t>
            </a:r>
            <a:r>
              <a:rPr lang="en-US" b="1" u="sng" dirty="0" smtClean="0">
                <a:solidFill>
                  <a:srgbClr val="FFFF00"/>
                </a:solidFill>
              </a:rPr>
              <a:t>ship builders</a:t>
            </a:r>
          </a:p>
          <a:p>
            <a:pPr marL="457200" lvl="1" indent="-457200">
              <a:spcBef>
                <a:spcPts val="2000"/>
              </a:spcBef>
              <a:buFont typeface="+mj-lt"/>
              <a:buAutoNum type="alphaLcPeriod" startAt="8"/>
            </a:pPr>
            <a:r>
              <a:rPr lang="en-US" dirty="0" smtClean="0"/>
              <a:t>Built </a:t>
            </a:r>
            <a:r>
              <a:rPr lang="en-US" b="1" u="sng" dirty="0" smtClean="0">
                <a:solidFill>
                  <a:srgbClr val="FFFF00"/>
                </a:solidFill>
              </a:rPr>
              <a:t>Triremes</a:t>
            </a:r>
            <a:r>
              <a:rPr lang="en-US" dirty="0" smtClean="0"/>
              <a:t>: sturdy ships with </a:t>
            </a:r>
            <a:r>
              <a:rPr lang="en-US" b="1" u="sng" dirty="0" smtClean="0">
                <a:solidFill>
                  <a:srgbClr val="FFFF00"/>
                </a:solidFill>
              </a:rPr>
              <a:t>battering ram</a:t>
            </a:r>
            <a:r>
              <a:rPr lang="en-US" dirty="0" smtClean="0"/>
              <a:t> in front for battle</a:t>
            </a:r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52400" y="1932378"/>
            <a:ext cx="9144000" cy="48485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Wingdings 2" pitchFamily="18" charset="2"/>
              <a:buChar char="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63500" dist="50800" dir="2700000" algn="tl" rotWithShape="0">
                  <a:prstClr val="black">
                    <a:alpha val="50000"/>
                  </a:prst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0372" y="3202744"/>
            <a:ext cx="4462302" cy="3435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Greek Architecture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idx="1"/>
          </p:nvPr>
        </p:nvSpPr>
        <p:spPr/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Where do you see similar structures today??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972" y="164460"/>
            <a:ext cx="6706826" cy="44801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603" y="79471"/>
            <a:ext cx="8083707" cy="1417639"/>
          </a:xfrm>
        </p:spPr>
        <p:txBody>
          <a:bodyPr/>
          <a:lstStyle/>
          <a:p>
            <a:r>
              <a:rPr lang="en-US" dirty="0" smtClean="0"/>
              <a:t>Geography &amp; Early 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22487" y="1789249"/>
            <a:ext cx="9366487" cy="4848575"/>
          </a:xfrm>
        </p:spPr>
        <p:txBody>
          <a:bodyPr/>
          <a:lstStyle/>
          <a:p>
            <a:pPr marL="806450" lvl="1" indent="-457200">
              <a:buFont typeface="+mj-lt"/>
              <a:buAutoNum type="alphaLcPeriod" startAt="10"/>
            </a:pPr>
            <a:r>
              <a:rPr lang="en-US" sz="2000" dirty="0" smtClean="0"/>
              <a:t>Greeks would pioneer </a:t>
            </a:r>
            <a:r>
              <a:rPr lang="en-US" sz="2000" b="1" u="sng" dirty="0" smtClean="0">
                <a:solidFill>
                  <a:srgbClr val="FFFF00"/>
                </a:solidFill>
              </a:rPr>
              <a:t>democracy</a:t>
            </a:r>
            <a:r>
              <a:rPr lang="en-US" sz="2000" dirty="0" smtClean="0"/>
              <a:t>, </a:t>
            </a:r>
            <a:r>
              <a:rPr lang="en-US" sz="2000" b="1" u="sng" dirty="0" smtClean="0">
                <a:solidFill>
                  <a:srgbClr val="FFFF00"/>
                </a:solidFill>
              </a:rPr>
              <a:t>philosophy</a:t>
            </a:r>
            <a:r>
              <a:rPr lang="en-US" sz="2000" dirty="0" smtClean="0"/>
              <a:t>, warfare, and </a:t>
            </a:r>
            <a:r>
              <a:rPr lang="en-US" sz="2000" b="1" u="sng" dirty="0" smtClean="0">
                <a:solidFill>
                  <a:srgbClr val="FFFF00"/>
                </a:solidFill>
              </a:rPr>
              <a:t>architecture</a:t>
            </a:r>
          </a:p>
          <a:p>
            <a:pPr marL="806450" lvl="1" indent="-457200">
              <a:buFont typeface="+mj-lt"/>
              <a:buAutoNum type="alphaLcPeriod" startAt="10"/>
            </a:pPr>
            <a:r>
              <a:rPr lang="en-US" sz="2000" dirty="0" smtClean="0"/>
              <a:t>Gre</a:t>
            </a:r>
            <a:r>
              <a:rPr lang="en-US" sz="1800" dirty="0" smtClean="0"/>
              <a:t>eks would fight many battles against the superpower at the time: </a:t>
            </a:r>
            <a:r>
              <a:rPr lang="en-US" sz="1800" b="1" u="sng" dirty="0" smtClean="0">
                <a:solidFill>
                  <a:srgbClr val="FFFF00"/>
                </a:solidFill>
              </a:rPr>
              <a:t>The Persians</a:t>
            </a:r>
          </a:p>
          <a:p>
            <a:pPr marL="806450" lvl="1" indent="-457200">
              <a:buFont typeface="+mj-lt"/>
              <a:buAutoNum type="alphaLcPeriod" startAt="10"/>
            </a:pPr>
            <a:r>
              <a:rPr lang="en-US" b="1" u="sng" dirty="0" smtClean="0">
                <a:solidFill>
                  <a:srgbClr val="FFFF00"/>
                </a:solidFill>
              </a:rPr>
              <a:t>Alexander the Great</a:t>
            </a:r>
            <a:r>
              <a:rPr lang="en-US" dirty="0" smtClean="0"/>
              <a:t> would blend </a:t>
            </a:r>
            <a:r>
              <a:rPr lang="en-US" b="1" u="sng" dirty="0" smtClean="0">
                <a:solidFill>
                  <a:srgbClr val="FFFF00"/>
                </a:solidFill>
              </a:rPr>
              <a:t>Greek</a:t>
            </a:r>
            <a:r>
              <a:rPr lang="en-US" dirty="0" smtClean="0"/>
              <a:t>, </a:t>
            </a:r>
            <a:r>
              <a:rPr lang="en-US" b="1" u="sng" dirty="0" smtClean="0">
                <a:solidFill>
                  <a:srgbClr val="FFFF00"/>
                </a:solidFill>
              </a:rPr>
              <a:t>Persian</a:t>
            </a:r>
            <a:r>
              <a:rPr lang="en-US" dirty="0" smtClean="0"/>
              <a:t>, &amp; </a:t>
            </a:r>
            <a:r>
              <a:rPr lang="en-US" b="1" u="sng" dirty="0" smtClean="0">
                <a:solidFill>
                  <a:srgbClr val="FFFF00"/>
                </a:solidFill>
              </a:rPr>
              <a:t>Egyptian</a:t>
            </a:r>
            <a:r>
              <a:rPr lang="en-US" dirty="0" smtClean="0"/>
              <a:t> culture as he conquered much of SW Asia</a:t>
            </a:r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52400" y="1932378"/>
            <a:ext cx="9144000" cy="48485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Wingdings 2" pitchFamily="18" charset="2"/>
              <a:buChar char="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63500" dist="50800" dir="2700000" algn="tl" rotWithShape="0">
                  <a:prstClr val="black">
                    <a:alpha val="50000"/>
                  </a:prst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15101" y="3723851"/>
            <a:ext cx="3468466" cy="258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4522" y="3464272"/>
            <a:ext cx="2510719" cy="31735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071" y="79470"/>
            <a:ext cx="8423498" cy="1417639"/>
          </a:xfrm>
        </p:spPr>
        <p:txBody>
          <a:bodyPr/>
          <a:lstStyle/>
          <a:p>
            <a:r>
              <a:rPr lang="en-US" dirty="0" smtClean="0"/>
              <a:t>What are we going to learn?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Greek Geography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Early cultures that influenced Greece (Minoans, </a:t>
            </a:r>
            <a:r>
              <a:rPr lang="en-US" dirty="0" err="1" smtClean="0"/>
              <a:t>Mycenaeans</a:t>
            </a:r>
            <a:r>
              <a:rPr lang="en-US" dirty="0" smtClean="0"/>
              <a:t>, </a:t>
            </a:r>
            <a:r>
              <a:rPr lang="en-US" dirty="0" err="1" smtClean="0"/>
              <a:t>Phoenicans</a:t>
            </a:r>
            <a:r>
              <a:rPr lang="en-US" dirty="0" smtClean="0"/>
              <a:t>, and </a:t>
            </a:r>
            <a:r>
              <a:rPr lang="en-US" dirty="0" err="1" smtClean="0"/>
              <a:t>Dorians</a:t>
            </a:r>
            <a:r>
              <a:rPr lang="en-US" dirty="0" smtClean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Early Greek Culture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071" y="79471"/>
            <a:ext cx="8423498" cy="1417639"/>
          </a:xfrm>
        </p:spPr>
        <p:txBody>
          <a:bodyPr/>
          <a:lstStyle/>
          <a:p>
            <a:r>
              <a:rPr lang="en-US" dirty="0" smtClean="0"/>
              <a:t>What are we going to learn?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Greek Geography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Early cultures that influenced Greece (Minoans, </a:t>
            </a:r>
            <a:r>
              <a:rPr lang="en-US" dirty="0" err="1" smtClean="0"/>
              <a:t>Mycenaeans</a:t>
            </a:r>
            <a:r>
              <a:rPr lang="en-US" dirty="0" smtClean="0"/>
              <a:t>, </a:t>
            </a:r>
            <a:r>
              <a:rPr lang="en-US" dirty="0" err="1" smtClean="0"/>
              <a:t>Phoenicans</a:t>
            </a:r>
            <a:r>
              <a:rPr lang="en-US" dirty="0" smtClean="0"/>
              <a:t>, and </a:t>
            </a:r>
            <a:r>
              <a:rPr lang="en-US" dirty="0" err="1" smtClean="0"/>
              <a:t>Dorians</a:t>
            </a:r>
            <a:r>
              <a:rPr lang="en-US" dirty="0" smtClean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Early Greek Culture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603" y="79471"/>
            <a:ext cx="8083707" cy="1417639"/>
          </a:xfrm>
        </p:spPr>
        <p:txBody>
          <a:bodyPr/>
          <a:lstStyle/>
          <a:p>
            <a:r>
              <a:rPr lang="en-US" dirty="0" smtClean="0"/>
              <a:t>Geography &amp; Early 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89249"/>
            <a:ext cx="9144000" cy="4848575"/>
          </a:xfrm>
        </p:spPr>
        <p:txBody>
          <a:bodyPr>
            <a:norm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US" sz="2000" dirty="0" smtClean="0"/>
              <a:t>Setting the Stage:</a:t>
            </a:r>
          </a:p>
          <a:p>
            <a:pPr marL="806450" lvl="1" indent="-457200">
              <a:buFont typeface="+mj-lt"/>
              <a:buAutoNum type="alphaLcPeriod"/>
            </a:pPr>
            <a:r>
              <a:rPr lang="en-US" sz="2000" dirty="0" smtClean="0"/>
              <a:t>The </a:t>
            </a:r>
            <a:r>
              <a:rPr lang="en-US" sz="1900" dirty="0" smtClean="0"/>
              <a:t>geography of the ancient Greeks </a:t>
            </a:r>
            <a:r>
              <a:rPr lang="en-US" sz="2000" dirty="0" smtClean="0"/>
              <a:t>was </a:t>
            </a:r>
            <a:r>
              <a:rPr lang="en-US" sz="2000" b="1" u="sng" dirty="0" smtClean="0">
                <a:solidFill>
                  <a:srgbClr val="FFFF00"/>
                </a:solidFill>
              </a:rPr>
              <a:t>considerably different</a:t>
            </a:r>
            <a:r>
              <a:rPr lang="en-US" sz="2000" dirty="0" smtClean="0"/>
              <a:t> than the previous cultures we have studied.</a:t>
            </a:r>
          </a:p>
          <a:p>
            <a:pPr marL="692150" lvl="1" indent="-342900">
              <a:buFont typeface="+mj-lt"/>
              <a:buAutoNum type="alphaLcPeriod"/>
            </a:pPr>
            <a:r>
              <a:rPr lang="en-US" sz="1800" dirty="0" smtClean="0"/>
              <a:t>The culture of the ancient Greeks was shaped by several different cultures: The </a:t>
            </a:r>
            <a:r>
              <a:rPr lang="en-US" sz="1800" b="1" u="sng" dirty="0" smtClean="0">
                <a:solidFill>
                  <a:srgbClr val="FFFF00"/>
                </a:solidFill>
              </a:rPr>
              <a:t>Minoans</a:t>
            </a:r>
            <a:r>
              <a:rPr lang="en-US" sz="1800" dirty="0" smtClean="0"/>
              <a:t>, the </a:t>
            </a:r>
            <a:r>
              <a:rPr lang="en-US" sz="1800" b="1" u="sng" dirty="0" err="1" smtClean="0">
                <a:solidFill>
                  <a:srgbClr val="FFFF00"/>
                </a:solidFill>
              </a:rPr>
              <a:t>Mycenaeans</a:t>
            </a:r>
            <a:r>
              <a:rPr lang="en-US" sz="1800" dirty="0" smtClean="0"/>
              <a:t>, the </a:t>
            </a:r>
            <a:r>
              <a:rPr lang="en-US" sz="1800" b="1" u="sng" dirty="0" smtClean="0">
                <a:solidFill>
                  <a:srgbClr val="FFFF00"/>
                </a:solidFill>
              </a:rPr>
              <a:t>Phoenicians</a:t>
            </a:r>
            <a:r>
              <a:rPr lang="en-US" sz="1800" dirty="0" smtClean="0"/>
              <a:t>, and the </a:t>
            </a:r>
            <a:r>
              <a:rPr lang="en-US" sz="1800" b="1" u="sng" dirty="0" err="1" smtClean="0">
                <a:solidFill>
                  <a:srgbClr val="FFFF00"/>
                </a:solidFill>
              </a:rPr>
              <a:t>Dorians</a:t>
            </a:r>
            <a:r>
              <a:rPr lang="en-US" sz="1800" dirty="0" smtClean="0"/>
              <a:t>.</a:t>
            </a:r>
            <a:endParaRPr lang="en-US" sz="18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52400" y="1932378"/>
            <a:ext cx="9144000" cy="48485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Wingdings 2" pitchFamily="18" charset="2"/>
              <a:buChar char="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63500" dist="50800" dir="2700000" algn="tl" rotWithShape="0">
                  <a:prstClr val="black">
                    <a:alpha val="50000"/>
                  </a:prst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is Greece?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8563" y="1857973"/>
            <a:ext cx="4420574" cy="48350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Ancient Greece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2040" y="1822449"/>
            <a:ext cx="5184154" cy="4804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603" y="79471"/>
            <a:ext cx="8083707" cy="1417639"/>
          </a:xfrm>
        </p:spPr>
        <p:txBody>
          <a:bodyPr/>
          <a:lstStyle/>
          <a:p>
            <a:r>
              <a:rPr lang="en-US" dirty="0" smtClean="0"/>
              <a:t>Geography &amp; Early 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89249"/>
            <a:ext cx="9144000" cy="4848575"/>
          </a:xfrm>
        </p:spPr>
        <p:txBody>
          <a:bodyPr>
            <a:normAutofit/>
          </a:bodyPr>
          <a:lstStyle/>
          <a:p>
            <a:pPr lvl="0">
              <a:buFont typeface="+mj-lt"/>
              <a:buAutoNum type="arabicPeriod" startAt="2"/>
            </a:pPr>
            <a:r>
              <a:rPr lang="en-US" sz="1800" dirty="0" smtClean="0"/>
              <a:t>Geography Shapes Greek Life</a:t>
            </a:r>
            <a:endParaRPr lang="en-US" sz="1900" dirty="0" smtClean="0"/>
          </a:p>
          <a:p>
            <a:pPr marL="806450" lvl="1" indent="-457200">
              <a:buFont typeface="+mj-lt"/>
              <a:buAutoNum type="alphaLcPeriod"/>
            </a:pPr>
            <a:r>
              <a:rPr lang="en-US" sz="1900" dirty="0" smtClean="0"/>
              <a:t>Ancient Greece most consisted of a </a:t>
            </a:r>
            <a:r>
              <a:rPr lang="en-US" sz="1900" b="1" u="sng" dirty="0" smtClean="0">
                <a:solidFill>
                  <a:srgbClr val="FFFF00"/>
                </a:solidFill>
              </a:rPr>
              <a:t>mountainous peninsula</a:t>
            </a:r>
            <a:r>
              <a:rPr lang="en-US" sz="1900" dirty="0" smtClean="0"/>
              <a:t> jutting out into the </a:t>
            </a:r>
            <a:r>
              <a:rPr lang="en-US" sz="1900" b="1" u="sng" dirty="0" smtClean="0">
                <a:solidFill>
                  <a:srgbClr val="FFFF00"/>
                </a:solidFill>
              </a:rPr>
              <a:t>Mediterranean</a:t>
            </a:r>
            <a:r>
              <a:rPr lang="en-US" sz="1900" dirty="0" smtClean="0"/>
              <a:t> Sea</a:t>
            </a:r>
          </a:p>
          <a:p>
            <a:pPr marL="806450" lvl="1" indent="-457200">
              <a:buFont typeface="+mj-lt"/>
              <a:buAutoNum type="alphaLcPeriod"/>
            </a:pPr>
            <a:r>
              <a:rPr lang="en-US" sz="1900" dirty="0" smtClean="0"/>
              <a:t>Over </a:t>
            </a:r>
            <a:r>
              <a:rPr lang="en-US" sz="1900" b="1" u="sng" dirty="0" smtClean="0">
                <a:solidFill>
                  <a:srgbClr val="FFFF00"/>
                </a:solidFill>
              </a:rPr>
              <a:t>2,000</a:t>
            </a:r>
            <a:r>
              <a:rPr lang="en-US" sz="1900" dirty="0" smtClean="0"/>
              <a:t> Islands in the </a:t>
            </a:r>
            <a:r>
              <a:rPr lang="en-US" sz="1900" b="1" u="sng" dirty="0" smtClean="0">
                <a:solidFill>
                  <a:srgbClr val="FFFF00"/>
                </a:solidFill>
              </a:rPr>
              <a:t>Aegean</a:t>
            </a:r>
            <a:r>
              <a:rPr lang="en-US" sz="1900" dirty="0" smtClean="0"/>
              <a:t> and </a:t>
            </a:r>
            <a:r>
              <a:rPr lang="en-US" sz="1900" b="1" u="sng" dirty="0" smtClean="0">
                <a:solidFill>
                  <a:srgbClr val="FFFF00"/>
                </a:solidFill>
              </a:rPr>
              <a:t>Ionian</a:t>
            </a:r>
            <a:r>
              <a:rPr lang="en-US" sz="1900" dirty="0" smtClean="0"/>
              <a:t> Seas</a:t>
            </a:r>
          </a:p>
          <a:p>
            <a:pPr marL="806450" lvl="1" indent="-457200">
              <a:buFont typeface="+mj-lt"/>
              <a:buAutoNum type="alphaLcPeriod"/>
            </a:pPr>
            <a:r>
              <a:rPr lang="en-US" sz="1900" dirty="0" smtClean="0"/>
              <a:t>The sea was to Greece what rivers were to </a:t>
            </a:r>
            <a:r>
              <a:rPr lang="en-US" sz="1900" b="1" u="sng" dirty="0" smtClean="0">
                <a:solidFill>
                  <a:srgbClr val="FFFF00"/>
                </a:solidFill>
              </a:rPr>
              <a:t>Egypt</a:t>
            </a:r>
            <a:r>
              <a:rPr lang="en-US" sz="1900" dirty="0" smtClean="0"/>
              <a:t> and </a:t>
            </a:r>
            <a:r>
              <a:rPr lang="en-US" sz="1900" b="1" u="sng" dirty="0" smtClean="0">
                <a:solidFill>
                  <a:srgbClr val="FFFF00"/>
                </a:solidFill>
              </a:rPr>
              <a:t>Mesopotamia</a:t>
            </a:r>
          </a:p>
          <a:p>
            <a:pPr marL="806450" lvl="1" indent="-457200">
              <a:buFont typeface="+mj-lt"/>
              <a:buAutoNum type="alphaLcPeriod"/>
            </a:pPr>
            <a:r>
              <a:rPr lang="en-US" sz="1900" dirty="0" smtClean="0"/>
              <a:t> It was said that the Greeks did not live on the land but </a:t>
            </a:r>
            <a:r>
              <a:rPr lang="en-US" sz="1900" b="1" u="sng" dirty="0" smtClean="0">
                <a:solidFill>
                  <a:srgbClr val="FFFF00"/>
                </a:solidFill>
              </a:rPr>
              <a:t>around the sea</a:t>
            </a:r>
          </a:p>
          <a:p>
            <a:pPr marL="806450" lvl="1" indent="-457200">
              <a:buFont typeface="+mj-lt"/>
              <a:buAutoNum type="alphaLcPeriod"/>
            </a:pPr>
            <a:r>
              <a:rPr lang="en-US" sz="1900" dirty="0" smtClean="0"/>
              <a:t>The Greeks became master </a:t>
            </a:r>
            <a:r>
              <a:rPr lang="en-US" sz="1900" b="1" u="sng" dirty="0" smtClean="0">
                <a:solidFill>
                  <a:srgbClr val="FFFF00"/>
                </a:solidFill>
              </a:rPr>
              <a:t>ship builders</a:t>
            </a:r>
            <a:r>
              <a:rPr lang="en-US" sz="1900" dirty="0" smtClean="0"/>
              <a:t> due to sea trade</a:t>
            </a:r>
            <a:endParaRPr lang="en-US" sz="19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52400" y="1932378"/>
            <a:ext cx="9144000" cy="48485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Wingdings 2" pitchFamily="18" charset="2"/>
              <a:buChar char="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63500" dist="50800" dir="2700000" algn="tl" rotWithShape="0">
                  <a:prstClr val="black">
                    <a:alpha val="50000"/>
                  </a:prst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" y="79378"/>
            <a:ext cx="7612063" cy="1417639"/>
          </a:xfrm>
        </p:spPr>
        <p:txBody>
          <a:bodyPr/>
          <a:lstStyle/>
          <a:p>
            <a:r>
              <a:rPr lang="en-US" dirty="0" smtClean="0"/>
              <a:t>Physical Map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0339" y="79377"/>
            <a:ext cx="6331724" cy="66905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603" y="79471"/>
            <a:ext cx="8083707" cy="1417639"/>
          </a:xfrm>
        </p:spPr>
        <p:txBody>
          <a:bodyPr/>
          <a:lstStyle/>
          <a:p>
            <a:r>
              <a:rPr lang="en-US" dirty="0" smtClean="0"/>
              <a:t>Geography &amp; Early 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89249"/>
            <a:ext cx="9144000" cy="4848575"/>
          </a:xfrm>
        </p:spPr>
        <p:txBody>
          <a:bodyPr>
            <a:normAutofit/>
          </a:bodyPr>
          <a:lstStyle/>
          <a:p>
            <a:pPr marL="806450" lvl="1" indent="-457200">
              <a:buFont typeface="+mj-lt"/>
              <a:buAutoNum type="alphaLcPeriod" startAt="6"/>
            </a:pPr>
            <a:r>
              <a:rPr lang="en-US" sz="1800" dirty="0" smtClean="0"/>
              <a:t>Greece </a:t>
            </a:r>
            <a:r>
              <a:rPr lang="en-US" sz="1800" b="1" u="sng" dirty="0" smtClean="0">
                <a:solidFill>
                  <a:srgbClr val="FFFF00"/>
                </a:solidFill>
              </a:rPr>
              <a:t>lacked natural resources</a:t>
            </a:r>
            <a:r>
              <a:rPr lang="en-US" sz="1800" dirty="0" smtClean="0"/>
              <a:t> such as farmland, timber, and precious metals</a:t>
            </a:r>
          </a:p>
          <a:p>
            <a:pPr marL="806450" lvl="1" indent="-457200">
              <a:buFont typeface="+mj-lt"/>
              <a:buAutoNum type="alphaLcPeriod" startAt="6"/>
            </a:pPr>
            <a:r>
              <a:rPr lang="en-US" sz="1800" dirty="0" smtClean="0"/>
              <a:t>Rugged mountains covered </a:t>
            </a:r>
            <a:r>
              <a:rPr lang="en-US" sz="1800" b="1" u="sng" dirty="0" smtClean="0">
                <a:solidFill>
                  <a:srgbClr val="FFFF00"/>
                </a:solidFill>
              </a:rPr>
              <a:t>3/4ths</a:t>
            </a:r>
            <a:r>
              <a:rPr lang="en-US" sz="1800" dirty="0" smtClean="0"/>
              <a:t> of ancient Greece.</a:t>
            </a:r>
          </a:p>
          <a:p>
            <a:pPr marL="806450" lvl="1" indent="-457200">
              <a:buFont typeface="+mj-lt"/>
              <a:buAutoNum type="alphaLcPeriod" startAt="6"/>
            </a:pPr>
            <a:r>
              <a:rPr lang="en-US" sz="1800" dirty="0" smtClean="0"/>
              <a:t>The mountains </a:t>
            </a:r>
            <a:r>
              <a:rPr lang="en-US" sz="1800" b="1" u="sng" dirty="0" smtClean="0">
                <a:solidFill>
                  <a:srgbClr val="FFFF00"/>
                </a:solidFill>
              </a:rPr>
              <a:t>divided</a:t>
            </a:r>
            <a:r>
              <a:rPr lang="en-US" sz="1800" dirty="0" smtClean="0"/>
              <a:t> up Greece into several different territories and shaped Greek </a:t>
            </a:r>
            <a:r>
              <a:rPr lang="en-US" sz="1800" b="1" u="sng" dirty="0" smtClean="0">
                <a:solidFill>
                  <a:srgbClr val="FFFF00"/>
                </a:solidFill>
              </a:rPr>
              <a:t>political</a:t>
            </a:r>
            <a:r>
              <a:rPr lang="en-US" sz="1800" dirty="0" smtClean="0"/>
              <a:t> life</a:t>
            </a:r>
          </a:p>
          <a:p>
            <a:pPr marL="806450" lvl="1" indent="-457200">
              <a:buFont typeface="+mj-lt"/>
              <a:buAutoNum type="alphaLcPeriod" startAt="6"/>
            </a:pPr>
            <a:r>
              <a:rPr lang="en-US" sz="1800" b="1" u="sng" dirty="0" smtClean="0">
                <a:solidFill>
                  <a:srgbClr val="FFFF00"/>
                </a:solidFill>
              </a:rPr>
              <a:t>Uneven terrain</a:t>
            </a:r>
            <a:r>
              <a:rPr lang="en-US" sz="1800" dirty="0" smtClean="0"/>
              <a:t> made travel difficult</a:t>
            </a:r>
          </a:p>
          <a:p>
            <a:pPr marL="806450" lvl="1" indent="-457200">
              <a:buFont typeface="+mj-lt"/>
              <a:buAutoNum type="alphaLcPeriod" startAt="6"/>
            </a:pPr>
            <a:r>
              <a:rPr lang="en-US" sz="1800" dirty="0" smtClean="0"/>
              <a:t>Large scale </a:t>
            </a:r>
            <a:r>
              <a:rPr lang="en-US" sz="1800" b="1" u="sng" dirty="0" smtClean="0">
                <a:solidFill>
                  <a:srgbClr val="FFFF00"/>
                </a:solidFill>
              </a:rPr>
              <a:t>irrigation</a:t>
            </a:r>
            <a:r>
              <a:rPr lang="en-US" sz="1800" dirty="0" smtClean="0"/>
              <a:t> was not possible</a:t>
            </a:r>
          </a:p>
          <a:p>
            <a:pPr marL="806450" lvl="1" indent="-457200">
              <a:buFont typeface="+mj-lt"/>
              <a:buAutoNum type="alphaLcPeriod" startAt="6"/>
            </a:pPr>
            <a:r>
              <a:rPr lang="en-US" sz="1800" dirty="0" smtClean="0"/>
              <a:t>Land could </a:t>
            </a:r>
            <a:r>
              <a:rPr lang="en-US" sz="1800" b="1" u="sng" dirty="0" smtClean="0">
                <a:solidFill>
                  <a:srgbClr val="FFFF00"/>
                </a:solidFill>
              </a:rPr>
              <a:t>not sustain</a:t>
            </a:r>
            <a:r>
              <a:rPr lang="en-US" sz="1800" dirty="0" smtClean="0"/>
              <a:t> a large population</a:t>
            </a:r>
          </a:p>
          <a:p>
            <a:pPr marL="806450" lvl="1" indent="-457200">
              <a:buFont typeface="+mj-lt"/>
              <a:buAutoNum type="alphaLcPeriod" startAt="6"/>
            </a:pPr>
            <a:r>
              <a:rPr lang="en-US" sz="1800" dirty="0" smtClean="0"/>
              <a:t>Climate varied from </a:t>
            </a:r>
            <a:r>
              <a:rPr lang="en-US" sz="1800" b="1" u="sng" dirty="0" smtClean="0">
                <a:solidFill>
                  <a:srgbClr val="FFFF00"/>
                </a:solidFill>
              </a:rPr>
              <a:t>48</a:t>
            </a:r>
            <a:r>
              <a:rPr lang="en-US" sz="1800" dirty="0" smtClean="0"/>
              <a:t> degrees F in winter to </a:t>
            </a:r>
            <a:r>
              <a:rPr lang="en-US" sz="1800" b="1" u="sng" dirty="0" smtClean="0">
                <a:solidFill>
                  <a:srgbClr val="FFFF00"/>
                </a:solidFill>
              </a:rPr>
              <a:t>80</a:t>
            </a:r>
            <a:r>
              <a:rPr lang="en-US" sz="1800" dirty="0" smtClean="0"/>
              <a:t> degrees F in summer</a:t>
            </a:r>
            <a:endParaRPr lang="en-US" sz="18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52400" y="1932378"/>
            <a:ext cx="9144000" cy="48485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Wingdings 2" pitchFamily="18" charset="2"/>
              <a:buChar char="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63500" dist="50800" dir="2700000" algn="tl" rotWithShape="0">
                  <a:prstClr val="black">
                    <a:alpha val="50000"/>
                  </a:prst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Habitat">
  <a:themeElements>
    <a:clrScheme name="Habitat">
      <a:dk1>
        <a:sysClr val="windowText" lastClr="000000"/>
      </a:dk1>
      <a:lt1>
        <a:sysClr val="window" lastClr="FFFFFF"/>
      </a:lt1>
      <a:dk2>
        <a:srgbClr val="194431"/>
      </a:dk2>
      <a:lt2>
        <a:srgbClr val="F0E6C3"/>
      </a:lt2>
      <a:accent1>
        <a:srgbClr val="F8C000"/>
      </a:accent1>
      <a:accent2>
        <a:srgbClr val="F88600"/>
      </a:accent2>
      <a:accent3>
        <a:srgbClr val="F83500"/>
      </a:accent3>
      <a:accent4>
        <a:srgbClr val="8B723D"/>
      </a:accent4>
      <a:accent5>
        <a:srgbClr val="818B3D"/>
      </a:accent5>
      <a:accent6>
        <a:srgbClr val="586215"/>
      </a:accent6>
      <a:hlink>
        <a:srgbClr val="FF621D"/>
      </a:hlink>
      <a:folHlink>
        <a:srgbClr val="F3D260"/>
      </a:folHlink>
    </a:clrScheme>
    <a:fontScheme name="Habitat">
      <a:majorFont>
        <a:latin typeface="Book Antiqua"/>
        <a:ea typeface=""/>
        <a:cs typeface=""/>
        <a:font script="Jpan" typeface="ＭＳ 明朝"/>
      </a:majorFont>
      <a:minorFont>
        <a:latin typeface="Book Antiqua"/>
        <a:ea typeface=""/>
        <a:cs typeface=""/>
        <a:font script="Jpan" typeface="ＭＳ 明朝"/>
      </a:minorFont>
    </a:fontScheme>
    <a:fmtScheme name="Habitat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30000"/>
              </a:schemeClr>
              <a:schemeClr val="phClr">
                <a:satMod val="275000"/>
              </a:schemeClr>
            </a:duotone>
          </a:blip>
          <a:tile tx="0" ty="0" sx="40000" sy="4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40000"/>
                <a:satMod val="130000"/>
              </a:schemeClr>
              <a:schemeClr val="phClr">
                <a:satMod val="275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0000"/>
              <a:satMod val="105000"/>
            </a:schemeClr>
          </a:solidFill>
          <a:prstDash val="solid"/>
        </a:ln>
        <a:ln w="25400" cap="flat" cmpd="sng" algn="ctr">
          <a:solidFill>
            <a:schemeClr val="phClr">
              <a:shade val="80000"/>
            </a:schemeClr>
          </a:solidFill>
          <a:prstDash val="solid"/>
        </a:ln>
        <a:ln w="25400" cap="flat" cmpd="sng" algn="ctr">
          <a:solidFill>
            <a:schemeClr val="phClr">
              <a:shade val="7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r="4200000" sx="105000" sy="105000" algn="t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76200" dist="25400" dir="13200000">
              <a:srgbClr val="000000">
                <a:alpha val="80000"/>
              </a:srgb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19800000"/>
            </a:lightRig>
          </a:scene3d>
          <a:sp3d prstMaterial="softEdge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Habitat.thmx</Template>
  <TotalTime>196</TotalTime>
  <Words>566</Words>
  <Application>Microsoft Office PowerPoint</Application>
  <PresentationFormat>On-screen Show (4:3)</PresentationFormat>
  <Paragraphs>76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Habitat</vt:lpstr>
      <vt:lpstr>Classical Greece</vt:lpstr>
      <vt:lpstr>Constructive Response Question</vt:lpstr>
      <vt:lpstr>What are we going to learn?</vt:lpstr>
      <vt:lpstr>Geography &amp; Early Culture</vt:lpstr>
      <vt:lpstr>Where is Greece?</vt:lpstr>
      <vt:lpstr>Ancient Greece</vt:lpstr>
      <vt:lpstr>Geography &amp; Early Culture</vt:lpstr>
      <vt:lpstr>Physical Map</vt:lpstr>
      <vt:lpstr>Geography &amp; Early Culture</vt:lpstr>
      <vt:lpstr>The Minoans</vt:lpstr>
      <vt:lpstr>Geography &amp; Early Culture</vt:lpstr>
      <vt:lpstr>The Phoenicians</vt:lpstr>
      <vt:lpstr>Geography &amp; Early Culture</vt:lpstr>
      <vt:lpstr>PowerPoint Presentation</vt:lpstr>
      <vt:lpstr>The Mycenaeans</vt:lpstr>
      <vt:lpstr>Geography &amp; Early Culture</vt:lpstr>
      <vt:lpstr>The Dorians</vt:lpstr>
      <vt:lpstr>Geography &amp; Early Culture</vt:lpstr>
      <vt:lpstr>Geography &amp; Early Culture</vt:lpstr>
      <vt:lpstr>Greek City-States</vt:lpstr>
      <vt:lpstr>Geography &amp; Early Culture</vt:lpstr>
      <vt:lpstr>Geography &amp; Early Culture</vt:lpstr>
      <vt:lpstr>Greek Architecture</vt:lpstr>
      <vt:lpstr>Geography &amp; Early Culture</vt:lpstr>
      <vt:lpstr>What are we going to learn?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Classical Greece</dc:title>
  <dc:creator>Karl Sagan</dc:creator>
  <cp:lastModifiedBy>James Knutson</cp:lastModifiedBy>
  <cp:revision>11</cp:revision>
  <dcterms:created xsi:type="dcterms:W3CDTF">2014-11-10T14:29:12Z</dcterms:created>
  <dcterms:modified xsi:type="dcterms:W3CDTF">2015-05-20T11:38:16Z</dcterms:modified>
</cp:coreProperties>
</file>