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1"/>
  </p:sldMasterIdLst>
  <p:sldIdLst>
    <p:sldId id="256" r:id="rId2"/>
    <p:sldId id="277" r:id="rId3"/>
    <p:sldId id="275" r:id="rId4"/>
    <p:sldId id="257" r:id="rId5"/>
    <p:sldId id="266" r:id="rId6"/>
    <p:sldId id="267" r:id="rId7"/>
    <p:sldId id="268" r:id="rId8"/>
    <p:sldId id="265" r:id="rId9"/>
    <p:sldId id="272" r:id="rId10"/>
    <p:sldId id="273" r:id="rId11"/>
    <p:sldId id="269" r:id="rId12"/>
    <p:sldId id="270" r:id="rId13"/>
    <p:sldId id="271" r:id="rId14"/>
    <p:sldId id="264" r:id="rId15"/>
    <p:sldId id="263" r:id="rId16"/>
    <p:sldId id="274" r:id="rId17"/>
    <p:sldId id="262" r:id="rId18"/>
    <p:sldId id="261" r:id="rId19"/>
    <p:sldId id="260" r:id="rId20"/>
    <p:sldId id="259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92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1"/>
            <a:ext cx="4683050" cy="134470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6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9C11CBB9-A65E-644A-8847-286AB31104B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6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6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9"/>
            <a:ext cx="3657600" cy="566739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5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5" y="4329957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5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5" y="4329957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31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7" y="4822210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7" y="4822210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7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1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1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9"/>
            <a:ext cx="7918450" cy="78889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5"/>
            <a:ext cx="3867912" cy="464951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9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5"/>
            <a:ext cx="3657600" cy="1162051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5"/>
            <a:ext cx="3819338" cy="546725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9"/>
            <a:ext cx="7918450" cy="7888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6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C11CBB9-A65E-644A-8847-286AB31104B8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6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226632" y="2149000"/>
            <a:ext cx="5567310" cy="417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6284" y="739592"/>
            <a:ext cx="5723866" cy="2729753"/>
          </a:xfrm>
        </p:spPr>
        <p:txBody>
          <a:bodyPr/>
          <a:lstStyle/>
          <a:p>
            <a:r>
              <a:rPr lang="en-US" dirty="0" smtClean="0"/>
              <a:t>Classical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4866" y="3505201"/>
            <a:ext cx="5635879" cy="134470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smtClean="0"/>
              <a:t>Outcome: </a:t>
            </a:r>
          </a:p>
          <a:p>
            <a:pPr algn="ctr"/>
            <a:r>
              <a:rPr lang="en-US" b="1" dirty="0" smtClean="0"/>
              <a:t>The Athenian Golden 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"/>
            <a:ext cx="7918450" cy="787791"/>
          </a:xfrm>
        </p:spPr>
        <p:txBody>
          <a:bodyPr/>
          <a:lstStyle/>
          <a:p>
            <a:r>
              <a:rPr lang="en-US" dirty="0" smtClean="0"/>
              <a:t>The Parthenon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22" y="787793"/>
            <a:ext cx="6981018" cy="54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812800"/>
          </a:xfrm>
        </p:spPr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47" y="812803"/>
            <a:ext cx="8603796" cy="588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074" y="412072"/>
            <a:ext cx="5709784" cy="62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76" y="765405"/>
            <a:ext cx="8614229" cy="513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62"/>
            <a:ext cx="7918450" cy="788895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41"/>
            <a:ext cx="9144000" cy="2467771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sz="2400" b="1" u="sng" dirty="0" smtClean="0">
                <a:solidFill>
                  <a:schemeClr val="accent1"/>
                </a:solidFill>
              </a:rPr>
              <a:t>Sparta</a:t>
            </a:r>
            <a:r>
              <a:rPr lang="en-US" sz="2400" b="1" dirty="0" smtClean="0"/>
              <a:t> 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Sparta was a </a:t>
            </a:r>
            <a:r>
              <a:rPr lang="en-US" b="1" u="sng" dirty="0" smtClean="0">
                <a:solidFill>
                  <a:schemeClr val="accent1"/>
                </a:solidFill>
              </a:rPr>
              <a:t>military</a:t>
            </a:r>
            <a:r>
              <a:rPr lang="en-US" dirty="0" smtClean="0"/>
              <a:t> city-state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Sparta had a </a:t>
            </a:r>
            <a:r>
              <a:rPr lang="en-US" sz="1900" b="1" u="sng" dirty="0" smtClean="0">
                <a:solidFill>
                  <a:schemeClr val="accent1"/>
                </a:solidFill>
              </a:rPr>
              <a:t>better army</a:t>
            </a:r>
            <a:r>
              <a:rPr lang="en-US" sz="1900" dirty="0" smtClean="0"/>
              <a:t> than Athens; Athens had the better </a:t>
            </a:r>
            <a:r>
              <a:rPr lang="en-US" sz="1900" b="1" u="sng" dirty="0" smtClean="0">
                <a:solidFill>
                  <a:schemeClr val="accent1"/>
                </a:solidFill>
              </a:rPr>
              <a:t>navy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b="1" u="sng" dirty="0" smtClean="0">
                <a:solidFill>
                  <a:schemeClr val="accent1"/>
                </a:solidFill>
              </a:rPr>
              <a:t>Weren’t Builders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Due to its </a:t>
            </a:r>
            <a:r>
              <a:rPr lang="en-US" b="1" u="sng" dirty="0" smtClean="0">
                <a:solidFill>
                  <a:schemeClr val="accent1"/>
                </a:solidFill>
              </a:rPr>
              <a:t>inland</a:t>
            </a:r>
            <a:r>
              <a:rPr lang="en-US" dirty="0" smtClean="0"/>
              <a:t> location, Sparta could </a:t>
            </a:r>
            <a:r>
              <a:rPr lang="en-US" b="1" u="sng" dirty="0" smtClean="0">
                <a:solidFill>
                  <a:schemeClr val="accent1"/>
                </a:solidFill>
              </a:rPr>
              <a:t>not</a:t>
            </a:r>
            <a:r>
              <a:rPr lang="en-US" dirty="0" smtClean="0"/>
              <a:t> be attacked by </a:t>
            </a:r>
            <a:r>
              <a:rPr lang="en-US" b="1" u="sng" dirty="0" smtClean="0">
                <a:solidFill>
                  <a:schemeClr val="accent1"/>
                </a:solidFill>
              </a:rPr>
              <a:t>sea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Many men in Sparta were </a:t>
            </a:r>
            <a:r>
              <a:rPr lang="en-US" b="1" u="sng" dirty="0" smtClean="0">
                <a:solidFill>
                  <a:schemeClr val="accent1"/>
                </a:solidFill>
              </a:rPr>
              <a:t>soldiers for life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816" y="3784213"/>
            <a:ext cx="4305812" cy="291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62"/>
            <a:ext cx="7918450" cy="788895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39"/>
            <a:ext cx="9144000" cy="516378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en-US" sz="2400" b="1" u="sng" dirty="0" smtClean="0">
                <a:solidFill>
                  <a:schemeClr val="accent1"/>
                </a:solidFill>
              </a:rPr>
              <a:t>Peloponnesian War</a:t>
            </a:r>
            <a:r>
              <a:rPr lang="en-US" sz="2400" b="1" dirty="0" smtClean="0"/>
              <a:t>: Athens vs. Sparta</a:t>
            </a:r>
            <a:endParaRPr lang="en-US" sz="2000" dirty="0" smtClean="0"/>
          </a:p>
          <a:p>
            <a:pPr lvl="2">
              <a:buFont typeface="+mj-lt"/>
              <a:buAutoNum type="alphaLcPeriod"/>
            </a:pPr>
            <a:r>
              <a:rPr lang="en-US" dirty="0" smtClean="0"/>
              <a:t>As Athens grew, city-states viewed it with </a:t>
            </a:r>
            <a:r>
              <a:rPr lang="en-US" b="1" u="sng" dirty="0" smtClean="0">
                <a:solidFill>
                  <a:schemeClr val="accent1"/>
                </a:solidFill>
              </a:rPr>
              <a:t>hostility</a:t>
            </a:r>
            <a:endParaRPr lang="en-US" sz="1600" b="1" u="sng" dirty="0" smtClean="0">
              <a:solidFill>
                <a:schemeClr val="accent1"/>
              </a:solidFill>
            </a:endParaRPr>
          </a:p>
          <a:p>
            <a:pPr lvl="2">
              <a:buFont typeface="+mj-lt"/>
              <a:buAutoNum type="alphaLcPeriod"/>
            </a:pPr>
            <a:r>
              <a:rPr lang="en-US" dirty="0" smtClean="0"/>
              <a:t>Sparta </a:t>
            </a:r>
            <a:r>
              <a:rPr lang="en-US" b="1" u="sng" dirty="0" smtClean="0">
                <a:solidFill>
                  <a:schemeClr val="accent1"/>
                </a:solidFill>
              </a:rPr>
              <a:t>declared war</a:t>
            </a:r>
            <a:r>
              <a:rPr lang="en-US" dirty="0" smtClean="0"/>
              <a:t> in 431 B.C.</a:t>
            </a:r>
            <a:endParaRPr lang="en-US" sz="1600" dirty="0" smtClean="0"/>
          </a:p>
          <a:p>
            <a:pPr lvl="2">
              <a:buFont typeface="+mj-lt"/>
              <a:buAutoNum type="alphaLcPeriod"/>
            </a:pPr>
            <a:r>
              <a:rPr lang="en-US" dirty="0" smtClean="0"/>
              <a:t>Sparta marched to Athens and </a:t>
            </a:r>
            <a:r>
              <a:rPr lang="en-US" b="1" u="sng" dirty="0" smtClean="0">
                <a:solidFill>
                  <a:schemeClr val="accent1"/>
                </a:solidFill>
              </a:rPr>
              <a:t>burned food</a:t>
            </a:r>
            <a:r>
              <a:rPr lang="en-US" dirty="0" smtClean="0"/>
              <a:t> supply</a:t>
            </a:r>
            <a:endParaRPr lang="en-US" sz="1600" dirty="0" smtClean="0"/>
          </a:p>
          <a:p>
            <a:pPr lvl="2">
              <a:buFont typeface="+mj-lt"/>
              <a:buAutoNum type="alphaLcPeriod"/>
            </a:pPr>
            <a:r>
              <a:rPr lang="en-US" b="1" u="sng" dirty="0" smtClean="0">
                <a:solidFill>
                  <a:schemeClr val="accent1"/>
                </a:solidFill>
              </a:rPr>
              <a:t>Plague</a:t>
            </a:r>
            <a:r>
              <a:rPr lang="en-US" dirty="0" smtClean="0"/>
              <a:t> hits Athens in 2</a:t>
            </a:r>
            <a:r>
              <a:rPr lang="en-US" baseline="30000" dirty="0" smtClean="0"/>
              <a:t>nd</a:t>
            </a:r>
            <a:r>
              <a:rPr lang="en-US" dirty="0" smtClean="0"/>
              <a:t> year of the war- 1/3</a:t>
            </a:r>
            <a:r>
              <a:rPr lang="en-US" baseline="30000" dirty="0" smtClean="0"/>
              <a:t>rd</a:t>
            </a:r>
            <a:r>
              <a:rPr lang="en-US" dirty="0" smtClean="0"/>
              <a:t> die including Pericles</a:t>
            </a:r>
            <a:endParaRPr lang="en-US" sz="1600" dirty="0" smtClean="0"/>
          </a:p>
          <a:p>
            <a:pPr lvl="2">
              <a:buFont typeface="+mj-lt"/>
              <a:buAutoNum type="alphaLcPeriod"/>
            </a:pPr>
            <a:r>
              <a:rPr lang="en-US" dirty="0" smtClean="0"/>
              <a:t>421 B.C. a </a:t>
            </a:r>
            <a:r>
              <a:rPr lang="en-US" b="1" u="sng" dirty="0" smtClean="0">
                <a:solidFill>
                  <a:schemeClr val="accent1"/>
                </a:solidFill>
              </a:rPr>
              <a:t>truce</a:t>
            </a:r>
            <a:r>
              <a:rPr lang="en-US" dirty="0" smtClean="0"/>
              <a:t> is signed but doesn’t last long</a:t>
            </a:r>
            <a:endParaRPr lang="en-US" sz="1600" dirty="0" smtClean="0"/>
          </a:p>
          <a:p>
            <a:pPr lvl="2">
              <a:buFont typeface="+mj-lt"/>
              <a:buAutoNum type="alphaLcPeriod"/>
            </a:pPr>
            <a:r>
              <a:rPr lang="en-US" dirty="0" smtClean="0"/>
              <a:t>In 413 B.C Athens’ navy is decimated at </a:t>
            </a:r>
            <a:r>
              <a:rPr lang="en-US" b="1" u="sng" dirty="0" smtClean="0">
                <a:solidFill>
                  <a:schemeClr val="accent1"/>
                </a:solidFill>
              </a:rPr>
              <a:t>Syracuse</a:t>
            </a:r>
            <a:r>
              <a:rPr lang="en-US" dirty="0" smtClean="0"/>
              <a:t> (Spartan ally) </a:t>
            </a:r>
            <a:endParaRPr lang="en-US" sz="1600" dirty="0" smtClean="0"/>
          </a:p>
          <a:p>
            <a:pPr lvl="2">
              <a:buFont typeface="+mj-lt"/>
              <a:buAutoNum type="alphaLcPeriod"/>
            </a:pPr>
            <a:r>
              <a:rPr lang="en-US" dirty="0" smtClean="0"/>
              <a:t>Athens survives for 9 more years but </a:t>
            </a:r>
            <a:r>
              <a:rPr lang="en-US" b="1" u="sng" dirty="0" smtClean="0">
                <a:solidFill>
                  <a:schemeClr val="accent1"/>
                </a:solidFill>
              </a:rPr>
              <a:t>surrenders</a:t>
            </a:r>
            <a:r>
              <a:rPr lang="en-US" dirty="0" smtClean="0"/>
              <a:t> to Sparta in 404 B.C.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3"/>
            <a:ext cx="7918450" cy="7174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Peloponnesian War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956225"/>
            <a:ext cx="7918450" cy="572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62"/>
            <a:ext cx="7918450" cy="788895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39"/>
            <a:ext cx="9144000" cy="516378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400" b="1" dirty="0" smtClean="0"/>
              <a:t>Philosophers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smtClean="0"/>
              <a:t>After the Peloponnesian War, many Athenians </a:t>
            </a:r>
            <a:r>
              <a:rPr lang="en-US" sz="1700" b="1" u="sng" dirty="0" smtClean="0">
                <a:solidFill>
                  <a:schemeClr val="accent1"/>
                </a:solidFill>
              </a:rPr>
              <a:t>lost confidence in democracy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Great thinkers known as </a:t>
            </a:r>
            <a:r>
              <a:rPr lang="en-US" b="1" u="sng" dirty="0" smtClean="0">
                <a:solidFill>
                  <a:schemeClr val="accent1"/>
                </a:solidFill>
              </a:rPr>
              <a:t>philosophers</a:t>
            </a:r>
            <a:r>
              <a:rPr lang="en-US" dirty="0" smtClean="0"/>
              <a:t> began to seek </a:t>
            </a:r>
            <a:r>
              <a:rPr lang="en-US" b="1" u="sng" dirty="0" smtClean="0">
                <a:solidFill>
                  <a:schemeClr val="accent1"/>
                </a:solidFill>
              </a:rPr>
              <a:t>truth</a:t>
            </a:r>
            <a:endParaRPr lang="en-US" sz="1800" b="1" u="sng" dirty="0" smtClean="0">
              <a:solidFill>
                <a:schemeClr val="accent1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Philosophers (</a:t>
            </a:r>
            <a:r>
              <a:rPr lang="en-US" b="1" u="sng" dirty="0" smtClean="0">
                <a:solidFill>
                  <a:schemeClr val="accent1"/>
                </a:solidFill>
              </a:rPr>
              <a:t>lovers of wisdom</a:t>
            </a:r>
            <a:r>
              <a:rPr lang="en-US" dirty="0" smtClean="0"/>
              <a:t>) had two assumptions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 smtClean="0"/>
              <a:t>The universe is put together in an </a:t>
            </a:r>
            <a:r>
              <a:rPr lang="en-US" sz="2000" b="1" u="sng" dirty="0" smtClean="0">
                <a:solidFill>
                  <a:schemeClr val="accent1"/>
                </a:solidFill>
              </a:rPr>
              <a:t>orderly way</a:t>
            </a:r>
            <a:r>
              <a:rPr lang="en-US" sz="2000" dirty="0" smtClean="0"/>
              <a:t>, and subject to </a:t>
            </a:r>
            <a:r>
              <a:rPr lang="en-US" sz="2000" b="1" u="sng" dirty="0" smtClean="0">
                <a:solidFill>
                  <a:schemeClr val="accent1"/>
                </a:solidFill>
              </a:rPr>
              <a:t>absolute</a:t>
            </a:r>
            <a:r>
              <a:rPr lang="en-US" sz="2000" dirty="0" smtClean="0"/>
              <a:t> and unchanging </a:t>
            </a:r>
            <a:r>
              <a:rPr lang="en-US" sz="2000" b="1" u="sng" dirty="0" smtClean="0">
                <a:solidFill>
                  <a:schemeClr val="accent1"/>
                </a:solidFill>
              </a:rPr>
              <a:t>laws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 smtClean="0"/>
              <a:t>People can understand these laws through </a:t>
            </a:r>
            <a:r>
              <a:rPr lang="en-US" sz="2000" b="1" u="sng" dirty="0" smtClean="0">
                <a:solidFill>
                  <a:schemeClr val="accent1"/>
                </a:solidFill>
              </a:rPr>
              <a:t>logic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chemeClr val="accent1"/>
                </a:solidFill>
              </a:rPr>
              <a:t>reason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193" y="4093702"/>
            <a:ext cx="2496442" cy="23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62"/>
            <a:ext cx="7918450" cy="788895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947" y="1316444"/>
            <a:ext cx="9347947" cy="2064321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4"/>
            </a:pPr>
            <a:r>
              <a:rPr lang="en-US" b="1" dirty="0" smtClean="0"/>
              <a:t>Important philosophers</a:t>
            </a:r>
            <a:endParaRPr lang="en-US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sz="2000" b="1" u="sng" dirty="0" smtClean="0">
                <a:solidFill>
                  <a:schemeClr val="accent1"/>
                </a:solidFill>
              </a:rPr>
              <a:t>Socrates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dirty="0" smtClean="0"/>
              <a:t>“</a:t>
            </a:r>
            <a:r>
              <a:rPr lang="en-US" sz="2000" b="1" u="sng" dirty="0" smtClean="0">
                <a:solidFill>
                  <a:schemeClr val="accent1"/>
                </a:solidFill>
              </a:rPr>
              <a:t>The unexamined life is not worth living</a:t>
            </a:r>
            <a:r>
              <a:rPr lang="en-US" sz="2000" dirty="0" smtClean="0"/>
              <a:t>”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dirty="0" smtClean="0"/>
              <a:t>In 399 B.C. brought to trial for “</a:t>
            </a:r>
            <a:r>
              <a:rPr lang="en-US" sz="2000" b="1" u="sng" dirty="0" smtClean="0">
                <a:solidFill>
                  <a:schemeClr val="accent1"/>
                </a:solidFill>
              </a:rPr>
              <a:t>corrupting</a:t>
            </a:r>
            <a:r>
              <a:rPr lang="en-US" sz="2000" dirty="0" smtClean="0"/>
              <a:t> the </a:t>
            </a:r>
            <a:r>
              <a:rPr lang="en-US" sz="2000" b="1" u="sng" dirty="0" smtClean="0">
                <a:solidFill>
                  <a:schemeClr val="accent1"/>
                </a:solidFill>
              </a:rPr>
              <a:t>youth</a:t>
            </a:r>
            <a:r>
              <a:rPr lang="en-US" sz="2000" dirty="0" smtClean="0"/>
              <a:t> of Athens”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dirty="0" smtClean="0"/>
              <a:t>Jury condemned him to </a:t>
            </a:r>
            <a:r>
              <a:rPr lang="en-US" sz="2000" b="1" u="sng" dirty="0" smtClean="0">
                <a:solidFill>
                  <a:schemeClr val="accent1"/>
                </a:solidFill>
              </a:rPr>
              <a:t>die</a:t>
            </a:r>
            <a:r>
              <a:rPr lang="en-US" sz="2000" dirty="0" smtClean="0"/>
              <a:t>: drank </a:t>
            </a:r>
            <a:r>
              <a:rPr lang="en-US" sz="2000" b="1" u="sng" dirty="0" smtClean="0">
                <a:solidFill>
                  <a:schemeClr val="accent1"/>
                </a:solidFill>
              </a:rPr>
              <a:t>hemlock</a:t>
            </a:r>
            <a:r>
              <a:rPr lang="en-US" sz="2000" dirty="0" smtClean="0"/>
              <a:t> (poison)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1582" y="3479141"/>
            <a:ext cx="2188029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81" y="3479141"/>
            <a:ext cx="40481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62"/>
            <a:ext cx="7918450" cy="788895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91326" y="1316439"/>
            <a:ext cx="9635326" cy="5163780"/>
          </a:xfrm>
        </p:spPr>
        <p:txBody>
          <a:bodyPr/>
          <a:lstStyle/>
          <a:p>
            <a:pPr marL="1200150" lvl="2" indent="-514350">
              <a:buFont typeface="+mj-lt"/>
              <a:buAutoNum type="romanLcPeriod" startAt="2"/>
            </a:pPr>
            <a:r>
              <a:rPr lang="en-US" sz="2400" b="1" u="sng" dirty="0" smtClean="0">
                <a:solidFill>
                  <a:schemeClr val="accent1"/>
                </a:solidFill>
              </a:rPr>
              <a:t>Plato</a:t>
            </a:r>
            <a:endParaRPr lang="en-US" sz="2400" u="sng" dirty="0" smtClean="0">
              <a:solidFill>
                <a:schemeClr val="accent1"/>
              </a:solidFill>
            </a:endParaRPr>
          </a:p>
          <a:p>
            <a:pPr marL="1492250" lvl="3" indent="-457200">
              <a:buFont typeface="+mj-lt"/>
              <a:buAutoNum type="arabicPeriod"/>
            </a:pPr>
            <a:r>
              <a:rPr lang="en-US" sz="2400" dirty="0" smtClean="0"/>
              <a:t>Student of </a:t>
            </a:r>
            <a:r>
              <a:rPr lang="en-US" sz="2400" b="1" u="sng" dirty="0" smtClean="0">
                <a:solidFill>
                  <a:schemeClr val="accent1"/>
                </a:solidFill>
              </a:rPr>
              <a:t>Socrates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400" dirty="0" smtClean="0"/>
              <a:t>Wrote “</a:t>
            </a:r>
            <a:r>
              <a:rPr lang="en-US" sz="2400" b="1" u="sng" dirty="0" smtClean="0">
                <a:solidFill>
                  <a:schemeClr val="accent1"/>
                </a:solidFill>
              </a:rPr>
              <a:t>The Republic</a:t>
            </a:r>
            <a:r>
              <a:rPr lang="en-US" sz="2400" dirty="0" smtClean="0"/>
              <a:t>” –perfectly governed society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400" dirty="0" smtClean="0"/>
              <a:t>Pupil- </a:t>
            </a:r>
            <a:r>
              <a:rPr lang="en-US" sz="2400" b="1" u="sng" dirty="0" smtClean="0">
                <a:solidFill>
                  <a:schemeClr val="accent1"/>
                </a:solidFill>
              </a:rPr>
              <a:t>Aristotle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0" y="3241719"/>
            <a:ext cx="2667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4500" dirty="0" smtClean="0"/>
              <a:t>What was the Athenian Golden Age?</a:t>
            </a:r>
            <a:endParaRPr lang="en-US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3948">
            <a:off x="6611746" y="4080299"/>
            <a:ext cx="990600" cy="142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62"/>
            <a:ext cx="7918450" cy="788895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4029" y="1316439"/>
            <a:ext cx="9728029" cy="5163780"/>
          </a:xfrm>
        </p:spPr>
        <p:txBody>
          <a:bodyPr/>
          <a:lstStyle/>
          <a:p>
            <a:pPr marL="1200150" lvl="2" indent="-514350">
              <a:buFont typeface="+mj-lt"/>
              <a:buAutoNum type="romanLcPeriod" startAt="3"/>
            </a:pPr>
            <a:r>
              <a:rPr lang="en-US" sz="2400" b="1" u="sng" dirty="0" smtClean="0">
                <a:solidFill>
                  <a:schemeClr val="accent1"/>
                </a:solidFill>
              </a:rPr>
              <a:t>Aristotle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350" dirty="0" smtClean="0"/>
              <a:t>Questioned the </a:t>
            </a:r>
            <a:r>
              <a:rPr lang="en-US" sz="2350" b="1" u="sng" dirty="0" smtClean="0">
                <a:solidFill>
                  <a:schemeClr val="accent1"/>
                </a:solidFill>
              </a:rPr>
              <a:t>nature</a:t>
            </a:r>
            <a:r>
              <a:rPr lang="en-US" sz="2350" dirty="0" smtClean="0"/>
              <a:t> of the </a:t>
            </a:r>
            <a:r>
              <a:rPr lang="en-US" sz="2350" b="1" u="sng" dirty="0" smtClean="0">
                <a:solidFill>
                  <a:schemeClr val="accent1"/>
                </a:solidFill>
              </a:rPr>
              <a:t>world</a:t>
            </a:r>
            <a:r>
              <a:rPr lang="en-US" sz="2350" dirty="0" smtClean="0"/>
              <a:t> 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350" dirty="0" smtClean="0"/>
              <a:t>Invented method of </a:t>
            </a:r>
            <a:r>
              <a:rPr lang="en-US" sz="2350" b="1" u="sng" dirty="0" smtClean="0">
                <a:solidFill>
                  <a:schemeClr val="accent1"/>
                </a:solidFill>
              </a:rPr>
              <a:t>arguing</a:t>
            </a:r>
            <a:r>
              <a:rPr lang="en-US" sz="2350" dirty="0" smtClean="0"/>
              <a:t> according to rules of </a:t>
            </a:r>
            <a:r>
              <a:rPr lang="en-US" sz="2350" b="1" u="sng" dirty="0" smtClean="0">
                <a:solidFill>
                  <a:schemeClr val="accent1"/>
                </a:solidFill>
              </a:rPr>
              <a:t>logic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350" dirty="0" smtClean="0"/>
              <a:t>His work provides basis of the </a:t>
            </a:r>
            <a:r>
              <a:rPr lang="en-US" sz="2350" b="1" u="sng" dirty="0" smtClean="0">
                <a:solidFill>
                  <a:schemeClr val="accent1"/>
                </a:solidFill>
              </a:rPr>
              <a:t>scientific method</a:t>
            </a:r>
            <a:r>
              <a:rPr lang="en-US" sz="2350" b="1" dirty="0" smtClean="0">
                <a:solidFill>
                  <a:schemeClr val="accent1"/>
                </a:solidFill>
              </a:rPr>
              <a:t> </a:t>
            </a:r>
            <a:r>
              <a:rPr lang="en-US" sz="2350" dirty="0" smtClean="0"/>
              <a:t>today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350" dirty="0" smtClean="0"/>
              <a:t>Pupil- </a:t>
            </a:r>
            <a:r>
              <a:rPr lang="en-US" sz="2350" b="1" u="sng" dirty="0" smtClean="0">
                <a:solidFill>
                  <a:schemeClr val="accent1"/>
                </a:solidFill>
              </a:rPr>
              <a:t>Alexander the Great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1839" y="3323695"/>
            <a:ext cx="2402609" cy="315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127" y="3784209"/>
            <a:ext cx="1823939" cy="269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4500" dirty="0" smtClean="0"/>
              <a:t>What was the Athenian Golden Age?</a:t>
            </a:r>
            <a:endParaRPr lang="en-US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3948">
            <a:off x="6611746" y="4080299"/>
            <a:ext cx="990600" cy="142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Athens and Sparta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Peloponnesian War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Philosophers (Socrates, Plato, Aristotle)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62"/>
            <a:ext cx="7918450" cy="788895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41"/>
            <a:ext cx="9144000" cy="1314219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Setting the Stage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smtClean="0"/>
              <a:t>The Greek Civilization was a collection of </a:t>
            </a:r>
            <a:r>
              <a:rPr lang="en-US" sz="1700" b="1" u="sng" dirty="0" smtClean="0">
                <a:solidFill>
                  <a:schemeClr val="accent1"/>
                </a:solidFill>
              </a:rPr>
              <a:t>city-states</a:t>
            </a:r>
            <a:r>
              <a:rPr lang="en-US" sz="1700" dirty="0" smtClean="0"/>
              <a:t> 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00" b="1" u="sng" dirty="0" smtClean="0">
                <a:solidFill>
                  <a:schemeClr val="accent1"/>
                </a:solidFill>
              </a:rPr>
              <a:t>Athens</a:t>
            </a:r>
            <a:r>
              <a:rPr lang="en-US" sz="1700" dirty="0" smtClean="0"/>
              <a:t> and </a:t>
            </a:r>
            <a:r>
              <a:rPr lang="en-US" sz="1700" b="1" u="sng" dirty="0" smtClean="0">
                <a:solidFill>
                  <a:schemeClr val="accent1"/>
                </a:solidFill>
              </a:rPr>
              <a:t>Sparta</a:t>
            </a:r>
            <a:r>
              <a:rPr lang="en-US" sz="1700" dirty="0" smtClean="0"/>
              <a:t> were two of the most powerful cities for different reasons</a:t>
            </a:r>
          </a:p>
          <a:p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601" y="2630661"/>
            <a:ext cx="4464881" cy="38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4"/>
            <a:ext cx="7918450" cy="769257"/>
          </a:xfrm>
        </p:spPr>
        <p:txBody>
          <a:bodyPr/>
          <a:lstStyle/>
          <a:p>
            <a:r>
              <a:rPr lang="en-US" dirty="0" smtClean="0"/>
              <a:t>Athens Today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8" y="791031"/>
            <a:ext cx="4016829" cy="26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1686" y="791029"/>
            <a:ext cx="3599543" cy="269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0214" y="3666068"/>
            <a:ext cx="4483100" cy="298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3"/>
            <a:ext cx="7918450" cy="870857"/>
          </a:xfrm>
        </p:spPr>
        <p:txBody>
          <a:bodyPr/>
          <a:lstStyle/>
          <a:p>
            <a:r>
              <a:rPr lang="en-US" dirty="0" smtClean="0"/>
              <a:t>Ancient Athens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22000"/>
          </a:blip>
          <a:srcRect/>
          <a:stretch>
            <a:fillRect/>
          </a:stretch>
        </p:blipFill>
        <p:spPr bwMode="auto">
          <a:xfrm>
            <a:off x="612775" y="870861"/>
            <a:ext cx="7918450" cy="573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3"/>
            <a:ext cx="7918450" cy="870857"/>
          </a:xfrm>
        </p:spPr>
        <p:txBody>
          <a:bodyPr/>
          <a:lstStyle/>
          <a:p>
            <a:r>
              <a:rPr lang="en-US" dirty="0" smtClean="0"/>
              <a:t>Ancient Athens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11" y="696685"/>
            <a:ext cx="8882744" cy="493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62"/>
            <a:ext cx="7918450" cy="788895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39"/>
            <a:ext cx="9144000" cy="516378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400" b="1" dirty="0" smtClean="0"/>
              <a:t>Athens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From 477 to 431 B.C., Athens experienced a growth in </a:t>
            </a:r>
            <a:r>
              <a:rPr lang="en-US" sz="1900" b="1" u="sng" dirty="0" smtClean="0">
                <a:solidFill>
                  <a:schemeClr val="accent1"/>
                </a:solidFill>
              </a:rPr>
              <a:t>intellectual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chemeClr val="accent1"/>
                </a:solidFill>
              </a:rPr>
              <a:t>artistic learning</a:t>
            </a:r>
            <a:r>
              <a:rPr lang="en-US" sz="1900" dirty="0" smtClean="0"/>
              <a:t>. This was known as the </a:t>
            </a:r>
            <a:r>
              <a:rPr lang="en-US" sz="1900" b="1" u="sng" dirty="0" smtClean="0">
                <a:solidFill>
                  <a:schemeClr val="accent1"/>
                </a:solidFill>
              </a:rPr>
              <a:t>Golden Age</a:t>
            </a:r>
            <a:r>
              <a:rPr lang="en-US" sz="1900" dirty="0" smtClean="0"/>
              <a:t> of Athens</a:t>
            </a:r>
            <a:r>
              <a:rPr lang="en-US" dirty="0" smtClean="0"/>
              <a:t>.</a:t>
            </a:r>
            <a:endParaRPr lang="en-US" sz="18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u="sng" dirty="0" smtClean="0">
                <a:solidFill>
                  <a:schemeClr val="accent1"/>
                </a:solidFill>
              </a:rPr>
              <a:t>Pericles</a:t>
            </a:r>
            <a:r>
              <a:rPr lang="en-US" dirty="0" smtClean="0"/>
              <a:t>: held power in Athens for 32 years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 smtClean="0"/>
              <a:t>Goals: 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dirty="0" smtClean="0"/>
              <a:t>Strengthen </a:t>
            </a:r>
            <a:r>
              <a:rPr lang="en-US" sz="2000" b="1" u="sng" dirty="0" smtClean="0">
                <a:solidFill>
                  <a:schemeClr val="accent1"/>
                </a:solidFill>
              </a:rPr>
              <a:t>Athenian Democracy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dirty="0" smtClean="0"/>
              <a:t>To hold and strengthen the </a:t>
            </a:r>
            <a:r>
              <a:rPr lang="en-US" sz="2000" b="1" u="sng" dirty="0" smtClean="0">
                <a:solidFill>
                  <a:schemeClr val="accent1"/>
                </a:solidFill>
              </a:rPr>
              <a:t>empire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b="1" u="sng" dirty="0" smtClean="0">
                <a:solidFill>
                  <a:schemeClr val="accent1"/>
                </a:solidFill>
              </a:rPr>
              <a:t>Glorify</a:t>
            </a:r>
            <a:r>
              <a:rPr lang="en-US" sz="2000" dirty="0" smtClean="0"/>
              <a:t> Athens-</a:t>
            </a:r>
          </a:p>
          <a:p>
            <a:pPr lvl="4">
              <a:buFont typeface="+mj-lt"/>
              <a:buAutoNum type="alphaLcPeriod"/>
            </a:pPr>
            <a:r>
              <a:rPr lang="en-US" sz="2000" dirty="0" smtClean="0"/>
              <a:t>Architecture: The </a:t>
            </a:r>
            <a:r>
              <a:rPr lang="en-US" sz="2000" b="1" u="sng" dirty="0" smtClean="0">
                <a:solidFill>
                  <a:schemeClr val="accent1"/>
                </a:solidFill>
              </a:rPr>
              <a:t>Parthenon</a:t>
            </a:r>
            <a:r>
              <a:rPr lang="en-US" sz="2000" dirty="0" smtClean="0"/>
              <a:t> on the Athenian </a:t>
            </a:r>
            <a:r>
              <a:rPr lang="en-US" sz="2000" b="1" u="sng" dirty="0" smtClean="0">
                <a:solidFill>
                  <a:schemeClr val="accent1"/>
                </a:solidFill>
              </a:rPr>
              <a:t>Acropolis</a:t>
            </a:r>
          </a:p>
          <a:p>
            <a:pPr lvl="4">
              <a:buFont typeface="+mj-lt"/>
              <a:buAutoNum type="alphaLcPeriod"/>
            </a:pPr>
            <a:r>
              <a:rPr lang="en-US" sz="2000" b="1" u="sng" dirty="0" smtClean="0">
                <a:solidFill>
                  <a:schemeClr val="accent1"/>
                </a:solidFill>
              </a:rPr>
              <a:t>Direct</a:t>
            </a:r>
            <a:r>
              <a:rPr lang="en-US" sz="2000" dirty="0" smtClean="0"/>
              <a:t> Democracy was introduced under Pericles</a:t>
            </a:r>
          </a:p>
          <a:p>
            <a:pPr lvl="4">
              <a:buFont typeface="+mj-lt"/>
              <a:buAutoNum type="alphaLcPeriod"/>
            </a:pPr>
            <a:r>
              <a:rPr lang="en-US" sz="2100" dirty="0" smtClean="0"/>
              <a:t>Head of </a:t>
            </a:r>
            <a:r>
              <a:rPr lang="en-US" sz="2100" b="1" u="sng" dirty="0" err="1" smtClean="0">
                <a:solidFill>
                  <a:schemeClr val="accent1"/>
                </a:solidFill>
              </a:rPr>
              <a:t>Delian</a:t>
            </a:r>
            <a:r>
              <a:rPr lang="en-US" sz="2100" b="1" u="sng" dirty="0" smtClean="0">
                <a:solidFill>
                  <a:schemeClr val="accent1"/>
                </a:solidFill>
              </a:rPr>
              <a:t> League</a:t>
            </a:r>
            <a:r>
              <a:rPr lang="en-US" sz="2100" dirty="0" smtClean="0"/>
              <a:t>, an </a:t>
            </a:r>
            <a:r>
              <a:rPr lang="en-US" sz="2100" b="1" u="sng" dirty="0" smtClean="0">
                <a:solidFill>
                  <a:schemeClr val="accent1"/>
                </a:solidFill>
              </a:rPr>
              <a:t>alliance</a:t>
            </a:r>
            <a:r>
              <a:rPr lang="en-US" sz="2100" dirty="0" smtClean="0"/>
              <a:t> system created after the defeat of the </a:t>
            </a:r>
            <a:r>
              <a:rPr lang="en-US" sz="2100" b="1" u="sng" dirty="0" smtClean="0">
                <a:solidFill>
                  <a:schemeClr val="accent1"/>
                </a:solidFill>
              </a:rPr>
              <a:t>Persians</a:t>
            </a:r>
            <a:endParaRPr lang="en-US" sz="2100" b="1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3"/>
            <a:ext cx="7918450" cy="7174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Athenian Acropolis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066" y="717457"/>
            <a:ext cx="7335471" cy="590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75</TotalTime>
  <Words>457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Twilight</vt:lpstr>
      <vt:lpstr>Classical Greece</vt:lpstr>
      <vt:lpstr>Constructive Response Question</vt:lpstr>
      <vt:lpstr>What will we learn?</vt:lpstr>
      <vt:lpstr>The Athenian Golden Age</vt:lpstr>
      <vt:lpstr>Athens Today</vt:lpstr>
      <vt:lpstr>Ancient Athens</vt:lpstr>
      <vt:lpstr>Ancient Athens</vt:lpstr>
      <vt:lpstr>The Athenian Golden Age</vt:lpstr>
      <vt:lpstr>Athenian Acropolis</vt:lpstr>
      <vt:lpstr>The Parthenon</vt:lpstr>
      <vt:lpstr>Sparta</vt:lpstr>
      <vt:lpstr>PowerPoint Presentation</vt:lpstr>
      <vt:lpstr>PowerPoint Presentation</vt:lpstr>
      <vt:lpstr>The Athenian Golden Age</vt:lpstr>
      <vt:lpstr>The Athenian Golden Age</vt:lpstr>
      <vt:lpstr>Peloponnesian War</vt:lpstr>
      <vt:lpstr>The Athenian Golden Age</vt:lpstr>
      <vt:lpstr>The Athenian Golden Age</vt:lpstr>
      <vt:lpstr>The Athenian Golden Age</vt:lpstr>
      <vt:lpstr>The Athenian Golden Age</vt:lpstr>
      <vt:lpstr>Constructive Response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Greece</dc:title>
  <dc:creator>Karl Sagan</dc:creator>
  <cp:lastModifiedBy>James Knutson</cp:lastModifiedBy>
  <cp:revision>12</cp:revision>
  <dcterms:created xsi:type="dcterms:W3CDTF">2014-11-10T14:26:18Z</dcterms:created>
  <dcterms:modified xsi:type="dcterms:W3CDTF">2015-05-20T11:45:23Z</dcterms:modified>
</cp:coreProperties>
</file>