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2" r:id="rId3"/>
    <p:sldId id="273" r:id="rId4"/>
    <p:sldId id="257" r:id="rId5"/>
    <p:sldId id="258" r:id="rId6"/>
    <p:sldId id="259" r:id="rId7"/>
    <p:sldId id="271" r:id="rId8"/>
    <p:sldId id="266" r:id="rId9"/>
    <p:sldId id="268" r:id="rId10"/>
    <p:sldId id="270" r:id="rId11"/>
    <p:sldId id="260" r:id="rId12"/>
    <p:sldId id="277" r:id="rId13"/>
    <p:sldId id="267" r:id="rId14"/>
    <p:sldId id="269" r:id="rId15"/>
    <p:sldId id="261" r:id="rId16"/>
    <p:sldId id="262" r:id="rId17"/>
    <p:sldId id="275" r:id="rId18"/>
    <p:sldId id="263" r:id="rId19"/>
    <p:sldId id="276" r:id="rId20"/>
    <p:sldId id="264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50350-D637-2E4F-A592-62895F38A81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A175-0FAC-D645-A60F-DF2BCE3FD6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8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39DA-2D3F-AB4F-B3FA-B7FE7E9B5C94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CFFBE-1596-E944-A0AB-8F17EBB04BBB}" type="slidenum">
              <a:rPr lang="en-US"/>
              <a:pPr/>
              <a:t>10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457D8-2769-412D-9908-4747D453D787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Age of Exploration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1752600"/>
          </a:xfrm>
        </p:spPr>
        <p:txBody>
          <a:bodyPr/>
          <a:lstStyle/>
          <a:p>
            <a:r>
              <a:rPr lang="en-US" dirty="0" smtClean="0"/>
              <a:t>Outcome: Europeans Explore the East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6349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Prince Henry, the Navigator</a:t>
            </a:r>
            <a:endParaRPr lang="en-US" sz="3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47800" y="59436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79438" lvl="1" indent="-465138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Blip>
                <a:blip r:embed="rId3"/>
              </a:buBlip>
            </a:pPr>
            <a:r>
              <a:rPr lang="en-US" sz="2800" b="1" dirty="0">
                <a:latin typeface="Comic Sans MS" charset="0"/>
              </a:rPr>
              <a:t>School for Navigation, 1419</a:t>
            </a:r>
          </a:p>
        </p:txBody>
      </p:sp>
      <p:pic>
        <p:nvPicPr>
          <p:cNvPr id="45061" name="Picture 5" descr="Henry the Navigator-1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 l="1787" r="1712" b="13637"/>
          <a:stretch>
            <a:fillRect/>
          </a:stretch>
        </p:blipFill>
        <p:spPr bwMode="auto">
          <a:xfrm>
            <a:off x="2819400" y="1752600"/>
            <a:ext cx="3505200" cy="395957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4"/>
            </a:pPr>
            <a:r>
              <a:rPr lang="en-US" sz="2200" dirty="0" smtClean="0"/>
              <a:t>Portugal Leads the Way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Portugal led the way in sailing </a:t>
            </a:r>
            <a:r>
              <a:rPr lang="en-US" sz="1900" b="1" u="sng" dirty="0" smtClean="0">
                <a:solidFill>
                  <a:srgbClr val="00FFFF"/>
                </a:solidFill>
              </a:rPr>
              <a:t>innovations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First country to establish trading outposts on </a:t>
            </a:r>
            <a:r>
              <a:rPr lang="en-US" sz="1900" b="1" u="sng" dirty="0" smtClean="0">
                <a:solidFill>
                  <a:srgbClr val="00FFFF"/>
                </a:solidFill>
              </a:rPr>
              <a:t>west</a:t>
            </a:r>
            <a:r>
              <a:rPr lang="en-US" sz="1900" dirty="0" smtClean="0"/>
              <a:t> coast of </a:t>
            </a:r>
            <a:r>
              <a:rPr lang="en-US" sz="1900" b="1" u="sng" dirty="0" smtClean="0">
                <a:solidFill>
                  <a:srgbClr val="00FFFF"/>
                </a:solidFill>
              </a:rPr>
              <a:t>Africa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Prince </a:t>
            </a:r>
            <a:r>
              <a:rPr lang="en-US" sz="1900" b="1" u="sng" dirty="0" smtClean="0">
                <a:solidFill>
                  <a:srgbClr val="00FFFF"/>
                </a:solidFill>
              </a:rPr>
              <a:t>Henry</a:t>
            </a:r>
            <a:r>
              <a:rPr lang="en-US" sz="1900" dirty="0" smtClean="0"/>
              <a:t>, son of the king, was Portugal’s most enthusiastic exploration explorer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Prince Henry wanted to reach </a:t>
            </a:r>
            <a:r>
              <a:rPr lang="en-US" sz="1900" b="1" u="sng" dirty="0" smtClean="0">
                <a:solidFill>
                  <a:srgbClr val="00FFFF"/>
                </a:solidFill>
              </a:rPr>
              <a:t>treasures</a:t>
            </a:r>
            <a:r>
              <a:rPr lang="en-US" sz="1900" dirty="0" smtClean="0"/>
              <a:t> of the east and spread </a:t>
            </a:r>
            <a:r>
              <a:rPr lang="en-US" sz="1900" b="1" u="sng" dirty="0" smtClean="0">
                <a:solidFill>
                  <a:srgbClr val="00FFFF"/>
                </a:solidFill>
              </a:rPr>
              <a:t>Christianity</a:t>
            </a:r>
          </a:p>
          <a:p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86199"/>
            <a:ext cx="4724400" cy="273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4"/>
            </a:pPr>
            <a:r>
              <a:rPr lang="en-US" sz="2200" dirty="0" smtClean="0"/>
              <a:t>Portugal Leads the Way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1900" b="1" u="sng" dirty="0" smtClean="0">
                <a:solidFill>
                  <a:srgbClr val="00FFFF"/>
                </a:solidFill>
              </a:rPr>
              <a:t>Vasco </a:t>
            </a:r>
            <a:r>
              <a:rPr lang="en-US" sz="1900" b="1" u="sng" dirty="0" err="1" smtClean="0">
                <a:solidFill>
                  <a:srgbClr val="00FFFF"/>
                </a:solidFill>
              </a:rPr>
              <a:t>da</a:t>
            </a:r>
            <a:r>
              <a:rPr lang="en-US" sz="1900" b="1" u="sng" dirty="0" smtClean="0">
                <a:solidFill>
                  <a:srgbClr val="00FFFF"/>
                </a:solidFill>
              </a:rPr>
              <a:t> Gama </a:t>
            </a:r>
            <a:r>
              <a:rPr lang="en-US" sz="1900" dirty="0" smtClean="0"/>
              <a:t>sailed to the eastern side of Africa and reached </a:t>
            </a:r>
            <a:r>
              <a:rPr lang="en-US" sz="1900" b="1" u="sng" dirty="0" smtClean="0">
                <a:solidFill>
                  <a:srgbClr val="00FFFF"/>
                </a:solidFill>
              </a:rPr>
              <a:t>SW India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1800" dirty="0" err="1" smtClean="0"/>
              <a:t>da</a:t>
            </a:r>
            <a:r>
              <a:rPr lang="en-US" sz="1800" dirty="0" smtClean="0"/>
              <a:t> Gama and crew were astonished by </a:t>
            </a:r>
            <a:r>
              <a:rPr lang="en-US" sz="1800" b="1" u="sng" dirty="0" smtClean="0">
                <a:solidFill>
                  <a:srgbClr val="00FFFF"/>
                </a:solidFill>
              </a:rPr>
              <a:t>spices</a:t>
            </a:r>
            <a:r>
              <a:rPr lang="en-US" sz="1800" dirty="0" smtClean="0"/>
              <a:t>, silks, and </a:t>
            </a:r>
            <a:r>
              <a:rPr lang="en-US" sz="1800" b="1" u="sng" dirty="0" smtClean="0">
                <a:solidFill>
                  <a:srgbClr val="00FFFF"/>
                </a:solidFill>
              </a:rPr>
              <a:t>gems</a:t>
            </a:r>
            <a:r>
              <a:rPr lang="en-US" sz="1800" dirty="0" smtClean="0"/>
              <a:t> found in India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2100" dirty="0" err="1" smtClean="0"/>
              <a:t>da</a:t>
            </a:r>
            <a:r>
              <a:rPr lang="en-US" sz="2100" dirty="0" smtClean="0"/>
              <a:t> Gama’s remarkable </a:t>
            </a:r>
            <a:r>
              <a:rPr lang="en-US" sz="2100" b="1" u="sng" dirty="0" smtClean="0">
                <a:solidFill>
                  <a:srgbClr val="00FFFF"/>
                </a:solidFill>
              </a:rPr>
              <a:t>27,000 </a:t>
            </a:r>
            <a:r>
              <a:rPr lang="en-US" sz="2100" dirty="0" smtClean="0"/>
              <a:t>mile journey was worth </a:t>
            </a:r>
            <a:r>
              <a:rPr lang="en-US" sz="2100" b="1" u="sng" dirty="0" smtClean="0">
                <a:solidFill>
                  <a:srgbClr val="00FFFF"/>
                </a:solidFill>
              </a:rPr>
              <a:t>60</a:t>
            </a:r>
            <a:r>
              <a:rPr lang="en-US" sz="2100" dirty="0" smtClean="0"/>
              <a:t> times the cost of the trip and provided Portugal with a direct sea route to </a:t>
            </a:r>
            <a:r>
              <a:rPr lang="en-US" sz="2000" b="1" u="sng" dirty="0" smtClean="0">
                <a:solidFill>
                  <a:srgbClr val="00FFFF"/>
                </a:solidFill>
              </a:rPr>
              <a:t>India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57600"/>
            <a:ext cx="2286000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6200"/>
            <a:ext cx="3492500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Vasco </a:t>
            </a:r>
            <a:r>
              <a:rPr lang="en-US" dirty="0" err="1" smtClean="0"/>
              <a:t>da</a:t>
            </a:r>
            <a:r>
              <a:rPr lang="en-US" dirty="0" smtClean="0"/>
              <a:t> Gama’s Route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399"/>
            <a:ext cx="9144000" cy="528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0" cy="54850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1447800" y="1524000"/>
            <a:ext cx="3505200" cy="274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5"/>
            </a:pPr>
            <a:r>
              <a:rPr lang="en-US" sz="2000" dirty="0" smtClean="0"/>
              <a:t>Spain Also Makes Claims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Spain watched Portugal with </a:t>
            </a:r>
            <a:r>
              <a:rPr lang="en-US" sz="1800" b="1" u="sng" dirty="0" smtClean="0">
                <a:solidFill>
                  <a:srgbClr val="00FFFF"/>
                </a:solidFill>
              </a:rPr>
              <a:t>envy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1492 </a:t>
            </a:r>
            <a:r>
              <a:rPr lang="en-US" sz="1800" b="1" u="sng" dirty="0" smtClean="0">
                <a:solidFill>
                  <a:srgbClr val="00FFFF"/>
                </a:solidFill>
              </a:rPr>
              <a:t>Christopher Columbus </a:t>
            </a:r>
            <a:r>
              <a:rPr lang="en-US" sz="1800" dirty="0" smtClean="0"/>
              <a:t>convinces Spain to finance a bold plan of finding a sea route to </a:t>
            </a:r>
            <a:r>
              <a:rPr lang="en-US" sz="1800" b="1" u="sng" dirty="0" smtClean="0">
                <a:solidFill>
                  <a:srgbClr val="00FFFF"/>
                </a:solidFill>
              </a:rPr>
              <a:t>Asia</a:t>
            </a:r>
            <a:r>
              <a:rPr lang="en-US" sz="1800" dirty="0" smtClean="0"/>
              <a:t> ---&gt; Instead he is the first European to discover </a:t>
            </a:r>
            <a:r>
              <a:rPr lang="en-US" sz="1800" b="1" u="sng" dirty="0" smtClean="0">
                <a:solidFill>
                  <a:srgbClr val="00FFFF"/>
                </a:solidFill>
              </a:rPr>
              <a:t>Americas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Portuguese suspected Columbus reached </a:t>
            </a:r>
            <a:r>
              <a:rPr lang="en-US" sz="1800" b="1" u="sng" dirty="0" smtClean="0">
                <a:solidFill>
                  <a:srgbClr val="00FFFF"/>
                </a:solidFill>
              </a:rPr>
              <a:t>Asia</a:t>
            </a:r>
            <a:r>
              <a:rPr lang="en-US" sz="1800" dirty="0" smtClean="0"/>
              <a:t> and claimed land for Spain that Portugal had already </a:t>
            </a:r>
            <a:r>
              <a:rPr lang="en-US" sz="1800" b="1" u="sng" dirty="0" smtClean="0">
                <a:solidFill>
                  <a:srgbClr val="00FFFF"/>
                </a:solidFill>
              </a:rPr>
              <a:t>claimed. 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This increased the exploration </a:t>
            </a:r>
            <a:r>
              <a:rPr lang="en-US" sz="1800" b="1" u="sng" dirty="0" smtClean="0">
                <a:solidFill>
                  <a:srgbClr val="00FFFF"/>
                </a:solidFill>
              </a:rPr>
              <a:t>rivalry</a:t>
            </a:r>
            <a:r>
              <a:rPr lang="en-US" sz="1800" dirty="0" smtClean="0"/>
              <a:t> between Spain and Portugal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b="1" u="sng" dirty="0" smtClean="0">
                <a:solidFill>
                  <a:srgbClr val="00FFFF"/>
                </a:solidFill>
              </a:rPr>
              <a:t>pope</a:t>
            </a:r>
            <a:r>
              <a:rPr lang="en-US" sz="1800" dirty="0" smtClean="0"/>
              <a:t> steps in and attempts to settle who has claim ----&gt;</a:t>
            </a:r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419600"/>
            <a:ext cx="3848100" cy="210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419600"/>
            <a:ext cx="1600200" cy="2062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304800"/>
            <a:ext cx="9296400" cy="4709160"/>
          </a:xfrm>
        </p:spPr>
        <p:txBody>
          <a:bodyPr/>
          <a:lstStyle/>
          <a:p>
            <a:r>
              <a:rPr lang="en-US" sz="1800" dirty="0" smtClean="0"/>
              <a:t>The result: </a:t>
            </a:r>
            <a:r>
              <a:rPr lang="en-US" sz="1800" b="1" u="sng" dirty="0" smtClean="0">
                <a:solidFill>
                  <a:srgbClr val="00FFFF"/>
                </a:solidFill>
              </a:rPr>
              <a:t>The Treaty of </a:t>
            </a:r>
            <a:r>
              <a:rPr lang="en-US" sz="1800" b="1" u="sng" dirty="0" err="1" smtClean="0">
                <a:solidFill>
                  <a:srgbClr val="00FFFF"/>
                </a:solidFill>
              </a:rPr>
              <a:t>Tordesilla</a:t>
            </a:r>
            <a:r>
              <a:rPr lang="en-US" sz="1800" b="1" u="sng" dirty="0" smtClean="0">
                <a:solidFill>
                  <a:srgbClr val="00FFFF"/>
                </a:solidFill>
              </a:rPr>
              <a:t> </a:t>
            </a:r>
            <a:r>
              <a:rPr lang="en-US" sz="1800" dirty="0" smtClean="0"/>
              <a:t>of 1494: Line that divided Spain and Portugal’s claims.  Spain got land </a:t>
            </a:r>
            <a:r>
              <a:rPr lang="en-US" sz="1800" b="1" u="sng" dirty="0" smtClean="0">
                <a:solidFill>
                  <a:srgbClr val="00FFFF"/>
                </a:solidFill>
              </a:rPr>
              <a:t>west</a:t>
            </a:r>
            <a:r>
              <a:rPr lang="en-US" sz="1800" dirty="0" smtClean="0"/>
              <a:t> of the line, which included most of the </a:t>
            </a:r>
            <a:r>
              <a:rPr lang="en-US" sz="1800" b="1" u="sng" dirty="0" smtClean="0">
                <a:solidFill>
                  <a:srgbClr val="00FFFF"/>
                </a:solidFill>
              </a:rPr>
              <a:t>Americas,</a:t>
            </a:r>
            <a:r>
              <a:rPr lang="en-US" sz="1800" dirty="0" smtClean="0"/>
              <a:t> Portugal got lands to the </a:t>
            </a:r>
            <a:r>
              <a:rPr lang="en-US" sz="1800" b="1" u="sng" dirty="0" smtClean="0">
                <a:solidFill>
                  <a:srgbClr val="00FFFF"/>
                </a:solidFill>
              </a:rPr>
              <a:t>east</a:t>
            </a:r>
            <a:r>
              <a:rPr lang="en-US" sz="1800" dirty="0" smtClean="0"/>
              <a:t> which included parts of modern-day </a:t>
            </a:r>
            <a:r>
              <a:rPr lang="en-US" sz="1800" b="1" u="sng" dirty="0" smtClean="0">
                <a:solidFill>
                  <a:srgbClr val="00FFFF"/>
                </a:solidFill>
              </a:rPr>
              <a:t>Brazil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7691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Dutch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248400" cy="534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6"/>
            </a:pPr>
            <a:r>
              <a:rPr lang="en-US" sz="2400" dirty="0" smtClean="0"/>
              <a:t>The Dutch (Netherlands)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The people of this region declared their independence from </a:t>
            </a:r>
            <a:r>
              <a:rPr lang="en-US" sz="1800" b="1" u="sng" dirty="0" smtClean="0">
                <a:solidFill>
                  <a:srgbClr val="00FFFF"/>
                </a:solidFill>
              </a:rPr>
              <a:t>Spain </a:t>
            </a:r>
            <a:r>
              <a:rPr lang="en-US" sz="1800" dirty="0" smtClean="0"/>
              <a:t>in 1581 and established the </a:t>
            </a:r>
            <a:r>
              <a:rPr lang="en-US" sz="1800" b="1" u="sng" dirty="0" smtClean="0">
                <a:solidFill>
                  <a:srgbClr val="00FFFF"/>
                </a:solidFill>
              </a:rPr>
              <a:t>Dutch Republic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By 1600, the Dutch had the largest </a:t>
            </a:r>
            <a:r>
              <a:rPr lang="en-US" sz="1800" b="1" u="sng" dirty="0" smtClean="0">
                <a:solidFill>
                  <a:srgbClr val="00FFFF"/>
                </a:solidFill>
              </a:rPr>
              <a:t>fleet</a:t>
            </a:r>
            <a:r>
              <a:rPr lang="en-US" sz="1800" dirty="0" smtClean="0"/>
              <a:t> of ships in the world- 20,000 vessels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The Dutch </a:t>
            </a:r>
            <a:r>
              <a:rPr lang="en-US" sz="1900" b="1" u="sng" dirty="0" smtClean="0">
                <a:solidFill>
                  <a:srgbClr val="00FFFF"/>
                </a:solidFill>
              </a:rPr>
              <a:t>East India </a:t>
            </a:r>
            <a:r>
              <a:rPr lang="en-US" sz="1900" dirty="0" smtClean="0"/>
              <a:t>Company: Company that minted </a:t>
            </a:r>
            <a:r>
              <a:rPr lang="en-US" sz="1900" b="1" u="sng" dirty="0" smtClean="0">
                <a:solidFill>
                  <a:srgbClr val="00FFFF"/>
                </a:solidFill>
              </a:rPr>
              <a:t>money</a:t>
            </a:r>
            <a:r>
              <a:rPr lang="en-US" sz="1900" dirty="0" smtClean="0"/>
              <a:t>, made </a:t>
            </a:r>
            <a:r>
              <a:rPr lang="en-US" sz="1900" b="1" u="sng" dirty="0" smtClean="0">
                <a:solidFill>
                  <a:srgbClr val="00FFFF"/>
                </a:solidFill>
              </a:rPr>
              <a:t>treaties, </a:t>
            </a:r>
            <a:r>
              <a:rPr lang="en-US" sz="1900" dirty="0" smtClean="0"/>
              <a:t>and could raise an </a:t>
            </a:r>
            <a:r>
              <a:rPr lang="en-US" sz="1900" b="1" u="sng" dirty="0" smtClean="0">
                <a:solidFill>
                  <a:srgbClr val="00FFFF"/>
                </a:solidFill>
              </a:rPr>
              <a:t>army.</a:t>
            </a:r>
          </a:p>
          <a:p>
            <a:pPr marL="1236726" lvl="2" indent="-514350">
              <a:buFont typeface="+mj-lt"/>
              <a:buAutoNum type="romanLcPeriod"/>
            </a:pPr>
            <a:r>
              <a:rPr lang="en-US" sz="1800" dirty="0" smtClean="0"/>
              <a:t>Was </a:t>
            </a:r>
            <a:r>
              <a:rPr lang="en-US" sz="1800" b="1" u="sng" dirty="0" smtClean="0">
                <a:solidFill>
                  <a:srgbClr val="00FFFF"/>
                </a:solidFill>
              </a:rPr>
              <a:t>richer</a:t>
            </a:r>
            <a:r>
              <a:rPr lang="en-US" sz="1800" dirty="0" smtClean="0"/>
              <a:t> more </a:t>
            </a:r>
            <a:r>
              <a:rPr lang="en-US" sz="1800" b="1" u="sng" dirty="0" smtClean="0">
                <a:solidFill>
                  <a:srgbClr val="00FFFF"/>
                </a:solidFill>
              </a:rPr>
              <a:t>powerful</a:t>
            </a:r>
            <a:r>
              <a:rPr lang="en-US" sz="1800" dirty="0" smtClean="0"/>
              <a:t> than British East India Company</a:t>
            </a:r>
          </a:p>
          <a:p>
            <a:pPr marL="1236726" lvl="2" indent="-514350">
              <a:buFont typeface="+mj-lt"/>
              <a:buAutoNum type="romanLcPeriod"/>
            </a:pPr>
            <a:r>
              <a:rPr lang="en-US" sz="1900" dirty="0" smtClean="0"/>
              <a:t>Eventually Dutch drove out the </a:t>
            </a:r>
            <a:r>
              <a:rPr lang="en-US" sz="1900" b="1" u="sng" dirty="0" smtClean="0">
                <a:solidFill>
                  <a:srgbClr val="00FFFF"/>
                </a:solidFill>
              </a:rPr>
              <a:t>English</a:t>
            </a:r>
            <a:r>
              <a:rPr lang="en-US" sz="1900" dirty="0" smtClean="0"/>
              <a:t> and established dominance over </a:t>
            </a:r>
            <a:r>
              <a:rPr lang="en-US" sz="1900" b="1" u="sng" dirty="0" smtClean="0">
                <a:solidFill>
                  <a:srgbClr val="00FFFF"/>
                </a:solidFill>
              </a:rPr>
              <a:t>East Indies</a:t>
            </a:r>
          </a:p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"/>
            <a:ext cx="1537427" cy="1572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495799"/>
            <a:ext cx="3733800" cy="2072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86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5000" dirty="0" smtClean="0"/>
              <a:t>What innovations allowed Europeans to travel farther?</a:t>
            </a:r>
            <a:endParaRPr lang="en-US" sz="50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9677400" cy="47091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Result: The Age of Exploration would begin a competitive and </a:t>
            </a:r>
            <a:r>
              <a:rPr lang="en-US" sz="1800" b="1" u="sng" dirty="0" smtClean="0">
                <a:solidFill>
                  <a:srgbClr val="00FFFF"/>
                </a:solidFill>
              </a:rPr>
              <a:t>expensive</a:t>
            </a:r>
            <a:r>
              <a:rPr lang="en-US" sz="1800" dirty="0" smtClean="0"/>
              <a:t> pursuit that would lead the Europeans to </a:t>
            </a:r>
            <a:r>
              <a:rPr lang="en-US" sz="1800" b="1" u="sng" dirty="0" smtClean="0">
                <a:solidFill>
                  <a:srgbClr val="00FFFF"/>
                </a:solidFill>
              </a:rPr>
              <a:t>India</a:t>
            </a:r>
            <a:r>
              <a:rPr lang="en-US" sz="1800" dirty="0" smtClean="0"/>
              <a:t>, the Far East, and eventually </a:t>
            </a:r>
            <a:r>
              <a:rPr lang="en-US" sz="1800" b="1" u="sng" dirty="0" smtClean="0">
                <a:solidFill>
                  <a:srgbClr val="00FFFF"/>
                </a:solidFill>
              </a:rPr>
              <a:t>the New World.</a:t>
            </a:r>
            <a:endParaRPr lang="en-US" sz="1800" b="1" u="sng" dirty="0">
              <a:solidFill>
                <a:srgbClr val="00FFFF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8120189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5000" dirty="0" smtClean="0"/>
              <a:t>What innovations allowed Europeans to travel farther?</a:t>
            </a:r>
            <a:endParaRPr lang="en-US" sz="50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300" dirty="0" smtClean="0"/>
              <a:t>New innovations in sailing</a:t>
            </a:r>
          </a:p>
          <a:p>
            <a:r>
              <a:rPr lang="en-US" sz="4300" dirty="0" smtClean="0"/>
              <a:t>Portugal leads the way</a:t>
            </a:r>
          </a:p>
          <a:p>
            <a:r>
              <a:rPr lang="en-US" sz="4300" dirty="0" smtClean="0"/>
              <a:t>Spain joins in</a:t>
            </a:r>
          </a:p>
          <a:p>
            <a:r>
              <a:rPr lang="en-US" sz="4300" dirty="0" smtClean="0"/>
              <a:t>The Dutch also join 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4488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/>
            </a:pPr>
            <a:r>
              <a:rPr lang="en-US" dirty="0" smtClean="0"/>
              <a:t>Setting the Stage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Europeans had been exploring via the </a:t>
            </a:r>
            <a:r>
              <a:rPr lang="en-US" sz="1800" b="1" u="sng" dirty="0" smtClean="0">
                <a:solidFill>
                  <a:srgbClr val="00FFFF"/>
                </a:solidFill>
              </a:rPr>
              <a:t>Crusades</a:t>
            </a:r>
            <a:r>
              <a:rPr lang="en-US" sz="1800" dirty="0" smtClean="0"/>
              <a:t> and with people like Marco Polo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For the most part, Europeans had no </a:t>
            </a:r>
            <a:r>
              <a:rPr lang="en-US" sz="1800" b="1" u="sng" dirty="0" smtClean="0">
                <a:solidFill>
                  <a:srgbClr val="00FFFF"/>
                </a:solidFill>
              </a:rPr>
              <a:t>interest</a:t>
            </a:r>
            <a:r>
              <a:rPr lang="en-US" sz="1800" dirty="0" smtClean="0"/>
              <a:t> or ability to explore foreign lands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By 1400s, a desire for </a:t>
            </a:r>
            <a:r>
              <a:rPr lang="en-US" sz="2000" b="1" u="sng" dirty="0" smtClean="0">
                <a:solidFill>
                  <a:srgbClr val="00FFFF"/>
                </a:solidFill>
              </a:rPr>
              <a:t>wealth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smtClean="0"/>
              <a:t>coupled with advanced </a:t>
            </a:r>
            <a:r>
              <a:rPr lang="en-US" sz="2000" b="1" u="sng" dirty="0" smtClean="0">
                <a:solidFill>
                  <a:srgbClr val="00FFFF"/>
                </a:solidFill>
              </a:rPr>
              <a:t>sailing techniques </a:t>
            </a:r>
            <a:r>
              <a:rPr lang="en-US" sz="2000" dirty="0" smtClean="0"/>
              <a:t>sparked exploration.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599" y="3733800"/>
            <a:ext cx="4236803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 startAt="2"/>
            </a:pPr>
            <a:r>
              <a:rPr lang="en-US" sz="2000" dirty="0" smtClean="0"/>
              <a:t>Europeans Seek New Trade Routes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Main desire for exploration: New </a:t>
            </a:r>
            <a:r>
              <a:rPr lang="en-US" sz="2000" b="1" u="sng" dirty="0" smtClean="0">
                <a:solidFill>
                  <a:srgbClr val="00FFFF"/>
                </a:solidFill>
              </a:rPr>
              <a:t>sources</a:t>
            </a:r>
            <a:r>
              <a:rPr lang="en-US" sz="2000" dirty="0" smtClean="0"/>
              <a:t> of </a:t>
            </a:r>
            <a:r>
              <a:rPr lang="en-US" sz="2000" b="1" u="sng" dirty="0" smtClean="0">
                <a:solidFill>
                  <a:srgbClr val="00FFFF"/>
                </a:solidFill>
              </a:rPr>
              <a:t>wealth </a:t>
            </a:r>
            <a:r>
              <a:rPr lang="en-US" sz="2000" dirty="0" smtClean="0"/>
              <a:t>(spices &amp; luxury goods from Asia)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Demand was </a:t>
            </a:r>
            <a:r>
              <a:rPr lang="en-US" sz="2000" b="1" u="sng" dirty="0" smtClean="0">
                <a:solidFill>
                  <a:srgbClr val="00FFFF"/>
                </a:solidFill>
              </a:rPr>
              <a:t>higher</a:t>
            </a:r>
            <a:r>
              <a:rPr lang="en-US" sz="2000" dirty="0" smtClean="0"/>
              <a:t> than </a:t>
            </a:r>
            <a:r>
              <a:rPr lang="en-US" sz="2000" b="1" u="sng" dirty="0" smtClean="0">
                <a:solidFill>
                  <a:srgbClr val="00FFFF"/>
                </a:solidFill>
              </a:rPr>
              <a:t>supply</a:t>
            </a:r>
            <a:r>
              <a:rPr lang="en-US" sz="2000" dirty="0" smtClean="0"/>
              <a:t> meant merchants could charge higher prices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England, Spain, Portugal, and France wanted to bypass </a:t>
            </a:r>
            <a:r>
              <a:rPr lang="en-US" sz="1900" b="1" u="sng" dirty="0" smtClean="0">
                <a:solidFill>
                  <a:srgbClr val="00FFFF"/>
                </a:solidFill>
              </a:rPr>
              <a:t>Italian merchants </a:t>
            </a:r>
            <a:r>
              <a:rPr lang="en-US" sz="1900" dirty="0" smtClean="0"/>
              <a:t>and find new sea routes for themselves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Europeans also used </a:t>
            </a:r>
            <a:r>
              <a:rPr lang="en-US" sz="1800" b="1" u="sng" dirty="0" smtClean="0">
                <a:solidFill>
                  <a:srgbClr val="00FFFF"/>
                </a:solidFill>
              </a:rPr>
              <a:t>Christianity</a:t>
            </a:r>
            <a:r>
              <a:rPr lang="en-US" sz="1800" dirty="0" smtClean="0"/>
              <a:t> as a means to travel: They wanted to convert non-Christians throughout the world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7244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5250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 startAt="3"/>
            </a:pPr>
            <a:r>
              <a:rPr lang="en-US" dirty="0" smtClean="0"/>
              <a:t>Tools of Exploration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European ships improved with technology (p.531)</a:t>
            </a:r>
            <a:endParaRPr lang="en-US" sz="16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New vessel: The </a:t>
            </a:r>
            <a:r>
              <a:rPr lang="en-US" b="1" u="sng" dirty="0" smtClean="0">
                <a:solidFill>
                  <a:srgbClr val="00FFFF"/>
                </a:solidFill>
              </a:rPr>
              <a:t>caravel.</a:t>
            </a:r>
            <a:endParaRPr lang="en-US" sz="2000" b="1" u="sng" dirty="0" smtClean="0">
              <a:solidFill>
                <a:srgbClr val="00FFFF"/>
              </a:solidFill>
            </a:endParaRPr>
          </a:p>
          <a:p>
            <a:pPr marL="1236726" lvl="2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00FFFF"/>
                </a:solidFill>
              </a:rPr>
              <a:t>Sturdier</a:t>
            </a:r>
            <a:endParaRPr lang="en-US" sz="1800" b="1" u="sng" dirty="0" smtClean="0">
              <a:solidFill>
                <a:srgbClr val="00FFFF"/>
              </a:solidFill>
            </a:endParaRPr>
          </a:p>
          <a:p>
            <a:pPr marL="1236726" lvl="2" indent="-514350">
              <a:buFont typeface="+mj-lt"/>
              <a:buAutoNum type="romanLcPeriod"/>
            </a:pPr>
            <a:r>
              <a:rPr lang="en-US" sz="2400" b="1" u="sng" dirty="0" smtClean="0">
                <a:solidFill>
                  <a:srgbClr val="00FFFF"/>
                </a:solidFill>
              </a:rPr>
              <a:t>Triangular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dirty="0" smtClean="0"/>
              <a:t>sails stronger against the wind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400" dirty="0" smtClean="0"/>
              <a:t>Large </a:t>
            </a:r>
            <a:r>
              <a:rPr lang="en-US" sz="2400" b="1" u="sng" dirty="0" smtClean="0">
                <a:solidFill>
                  <a:srgbClr val="00FFFF"/>
                </a:solidFill>
              </a:rPr>
              <a:t>cargo</a:t>
            </a:r>
            <a:r>
              <a:rPr lang="en-US" sz="2400" dirty="0" smtClean="0"/>
              <a:t> area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400" dirty="0" smtClean="0"/>
              <a:t>Shallow </a:t>
            </a:r>
            <a:r>
              <a:rPr lang="en-US" sz="2400" b="1" u="sng" dirty="0" smtClean="0">
                <a:solidFill>
                  <a:srgbClr val="00FFFF"/>
                </a:solidFill>
              </a:rPr>
              <a:t>draft</a:t>
            </a:r>
            <a:r>
              <a:rPr lang="en-US" sz="2400" dirty="0" smtClean="0"/>
              <a:t> allowed it to explore close to the shore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00FFFF"/>
                </a:solidFill>
              </a:rPr>
              <a:t>Sextant</a:t>
            </a:r>
            <a:r>
              <a:rPr lang="en-US" sz="2000" dirty="0" smtClean="0"/>
              <a:t> was an instrument used to determine latitude and longitude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New Weapons Technology</a:t>
            </a:r>
            <a:endParaRPr lang="en-US" sz="3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pic>
        <p:nvPicPr>
          <p:cNvPr id="48133" name="Picture 5" descr="Portuguese carvel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57200" y="1828800"/>
            <a:ext cx="7848600" cy="4541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1887"/>
            <a:ext cx="8839200" cy="5696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0" cy="54850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1219200" y="1219200"/>
            <a:ext cx="3276600" cy="3124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607</Words>
  <Application>Microsoft Office PowerPoint</Application>
  <PresentationFormat>On-screen Show (4:3)</PresentationFormat>
  <Paragraphs>68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The Age of Exploration </vt:lpstr>
      <vt:lpstr>Constructive Response Questions</vt:lpstr>
      <vt:lpstr>What Will We Learn?</vt:lpstr>
      <vt:lpstr>The Age of Exploration</vt:lpstr>
      <vt:lpstr>The Age of Exploration</vt:lpstr>
      <vt:lpstr>The Age of Exploration</vt:lpstr>
      <vt:lpstr>PowerPoint Presentation</vt:lpstr>
      <vt:lpstr>PowerPoint Presentation</vt:lpstr>
      <vt:lpstr>Portugal</vt:lpstr>
      <vt:lpstr>PowerPoint Presentation</vt:lpstr>
      <vt:lpstr>The Age of Exploration</vt:lpstr>
      <vt:lpstr>The Age of Exploration</vt:lpstr>
      <vt:lpstr>Vasco da Gama’s Route</vt:lpstr>
      <vt:lpstr>Spain</vt:lpstr>
      <vt:lpstr>The Age of Exploration</vt:lpstr>
      <vt:lpstr>PowerPoint Presentation</vt:lpstr>
      <vt:lpstr>The Dutch</vt:lpstr>
      <vt:lpstr>The Age of Exploration</vt:lpstr>
      <vt:lpstr>PowerPoint Presentation</vt:lpstr>
      <vt:lpstr>The Age of Exploration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karl.sagan</dc:creator>
  <cp:lastModifiedBy>James Knutson</cp:lastModifiedBy>
  <cp:revision>17</cp:revision>
  <dcterms:created xsi:type="dcterms:W3CDTF">2015-01-08T08:26:49Z</dcterms:created>
  <dcterms:modified xsi:type="dcterms:W3CDTF">2015-06-01T12:44:08Z</dcterms:modified>
</cp:coreProperties>
</file>