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65" r:id="rId4"/>
    <p:sldId id="266" r:id="rId5"/>
    <p:sldId id="264" r:id="rId6"/>
    <p:sldId id="267" r:id="rId7"/>
    <p:sldId id="268" r:id="rId8"/>
    <p:sldId id="263" r:id="rId9"/>
    <p:sldId id="262" r:id="rId10"/>
    <p:sldId id="261" r:id="rId11"/>
    <p:sldId id="260" r:id="rId12"/>
    <p:sldId id="270" r:id="rId13"/>
    <p:sldId id="272" r:id="rId14"/>
    <p:sldId id="271" r:id="rId15"/>
    <p:sldId id="25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B8324AD-4C5F-674B-AF39-F55E6F6D74F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A1F6F41-64EA-D343-959B-BA48DDA30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and Westward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Conflict with Native Americans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92" y="156127"/>
            <a:ext cx="76200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347" y="1735137"/>
            <a:ext cx="9445347" cy="4856329"/>
          </a:xfrm>
        </p:spPr>
        <p:txBody>
          <a:bodyPr/>
          <a:lstStyle/>
          <a:p>
            <a:pPr lvl="1" fontAlgn="base">
              <a:buFont typeface="+mj-lt"/>
              <a:buAutoNum type="alphaLcPeriod" startAt="4"/>
            </a:pPr>
            <a:r>
              <a:rPr lang="en-US" sz="2400" b="1" dirty="0" smtClean="0"/>
              <a:t>Racism</a:t>
            </a:r>
            <a:endParaRPr lang="en-US" sz="1800" dirty="0" smtClean="0"/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200" dirty="0" smtClean="0"/>
              <a:t>Many American politicians and military leaders saw Native-Americans as inferior or as </a:t>
            </a:r>
            <a:r>
              <a:rPr lang="en-US" sz="2200" b="1" u="sng" dirty="0" smtClean="0">
                <a:solidFill>
                  <a:srgbClr val="860908"/>
                </a:solidFill>
              </a:rPr>
              <a:t>threats</a:t>
            </a:r>
            <a:r>
              <a:rPr lang="en-US" sz="2200" dirty="0" smtClean="0"/>
              <a:t> to be eliminated; were considered “</a:t>
            </a:r>
            <a:r>
              <a:rPr lang="en-US" sz="2200" b="1" u="sng" dirty="0" smtClean="0">
                <a:solidFill>
                  <a:srgbClr val="860908"/>
                </a:solidFill>
              </a:rPr>
              <a:t>savages</a:t>
            </a:r>
            <a:r>
              <a:rPr lang="en-US" sz="2200" dirty="0" smtClean="0"/>
              <a:t>”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300" dirty="0" smtClean="0"/>
              <a:t>Conflict would occur because many policymakers wanted </a:t>
            </a:r>
            <a:r>
              <a:rPr lang="en-US" sz="2200" b="1" u="sng" dirty="0" smtClean="0">
                <a:solidFill>
                  <a:srgbClr val="860908"/>
                </a:solidFill>
              </a:rPr>
              <a:t>conflict as </a:t>
            </a:r>
            <a:r>
              <a:rPr lang="en-US" sz="2300" b="1" u="sng" dirty="0" smtClean="0">
                <a:solidFill>
                  <a:srgbClr val="860908"/>
                </a:solidFill>
              </a:rPr>
              <a:t>an excuse</a:t>
            </a:r>
            <a:r>
              <a:rPr lang="en-US" sz="2300" b="1" dirty="0" smtClean="0">
                <a:solidFill>
                  <a:srgbClr val="860908"/>
                </a:solidFill>
              </a:rPr>
              <a:t> </a:t>
            </a:r>
            <a:r>
              <a:rPr lang="en-US" sz="2300" dirty="0" smtClean="0"/>
              <a:t>to remove tribal governments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56329"/>
          </a:xfrm>
        </p:spPr>
        <p:txBody>
          <a:bodyPr/>
          <a:lstStyle/>
          <a:p>
            <a:pPr lvl="0" fontAlgn="base">
              <a:buFont typeface="+mj-lt"/>
              <a:buAutoNum type="arabicPeriod" startAt="3"/>
            </a:pPr>
            <a:r>
              <a:rPr lang="en-US" b="1" dirty="0" smtClean="0"/>
              <a:t>Effects on Native Tribes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300" b="1" u="sng" dirty="0" smtClean="0">
                <a:solidFill>
                  <a:srgbClr val="860908"/>
                </a:solidFill>
              </a:rPr>
              <a:t>Tens of thousands</a:t>
            </a:r>
            <a:r>
              <a:rPr lang="en-US" sz="2300" dirty="0" smtClean="0"/>
              <a:t> of Native-Americans were taken from their lands and homes and moved to </a:t>
            </a:r>
            <a:r>
              <a:rPr lang="en-US" sz="2300" b="1" u="sng" dirty="0" smtClean="0">
                <a:solidFill>
                  <a:srgbClr val="860908"/>
                </a:solidFill>
              </a:rPr>
              <a:t>reservations</a:t>
            </a:r>
          </a:p>
          <a:p>
            <a:pPr lvl="1" fontAlgn="base">
              <a:buFont typeface="+mj-lt"/>
              <a:buAutoNum type="alphaLcPeriod"/>
            </a:pPr>
            <a:r>
              <a:rPr lang="en-US" dirty="0" smtClean="0"/>
              <a:t>Thousands of Native-Americans are </a:t>
            </a:r>
            <a:r>
              <a:rPr lang="en-US" b="1" u="sng" dirty="0" smtClean="0">
                <a:solidFill>
                  <a:srgbClr val="860908"/>
                </a:solidFill>
              </a:rPr>
              <a:t>killed in military campaigns</a:t>
            </a:r>
            <a:r>
              <a:rPr lang="en-US" dirty="0" smtClean="0"/>
              <a:t> against tribes and bands who did not want to </a:t>
            </a:r>
            <a:r>
              <a:rPr lang="en-US" b="1" u="sng" dirty="0" smtClean="0">
                <a:solidFill>
                  <a:srgbClr val="860908"/>
                </a:solidFill>
              </a:rPr>
              <a:t>relocate</a:t>
            </a:r>
          </a:p>
          <a:p>
            <a:pPr lvl="1" fontAlgn="base">
              <a:buFont typeface="+mj-lt"/>
              <a:buAutoNum type="alphaLcPeriod"/>
            </a:pPr>
            <a:r>
              <a:rPr lang="en-US" sz="2350" b="1" u="sng" dirty="0" smtClean="0">
                <a:solidFill>
                  <a:srgbClr val="860908"/>
                </a:solidFill>
              </a:rPr>
              <a:t>Buffalo</a:t>
            </a:r>
            <a:r>
              <a:rPr lang="en-US" sz="2350" dirty="0" smtClean="0"/>
              <a:t> are </a:t>
            </a:r>
            <a:r>
              <a:rPr lang="en-US" sz="2350" b="1" u="sng" dirty="0" smtClean="0">
                <a:solidFill>
                  <a:srgbClr val="860908"/>
                </a:solidFill>
              </a:rPr>
              <a:t>slaughtered</a:t>
            </a:r>
            <a:r>
              <a:rPr lang="en-US" sz="2350" dirty="0" smtClean="0"/>
              <a:t> in the tens of millions for food, for sport, and to </a:t>
            </a:r>
            <a:r>
              <a:rPr lang="en-US" sz="2350" b="1" u="sng" dirty="0" smtClean="0">
                <a:solidFill>
                  <a:srgbClr val="860908"/>
                </a:solidFill>
              </a:rPr>
              <a:t>deprive</a:t>
            </a:r>
            <a:r>
              <a:rPr lang="en-US" sz="2350" dirty="0" smtClean="0"/>
              <a:t> Native-Americans of food and supplies</a:t>
            </a:r>
          </a:p>
          <a:p>
            <a:pPr lvl="1" fontAlgn="base">
              <a:buFont typeface="+mj-lt"/>
              <a:buAutoNum type="alphaLcPeriod"/>
            </a:pPr>
            <a:r>
              <a:rPr lang="en-US" sz="2300" dirty="0" smtClean="0"/>
              <a:t>US Government begins </a:t>
            </a:r>
            <a:r>
              <a:rPr lang="en-US" sz="2300" b="1" u="sng" dirty="0" smtClean="0">
                <a:solidFill>
                  <a:srgbClr val="860908"/>
                </a:solidFill>
              </a:rPr>
              <a:t>Assimilation Policy</a:t>
            </a:r>
          </a:p>
          <a:p>
            <a:pPr lvl="1" fontAlgn="base">
              <a:buFont typeface="+mj-lt"/>
              <a:buAutoNum type="alphaLcPeriod"/>
            </a:pPr>
            <a:r>
              <a:rPr lang="en-US" sz="2300" dirty="0" smtClean="0"/>
              <a:t>Assimilation: a minority group’s </a:t>
            </a:r>
            <a:r>
              <a:rPr lang="en-US" sz="2300" b="1" u="sng" dirty="0" smtClean="0">
                <a:solidFill>
                  <a:srgbClr val="860908"/>
                </a:solidFill>
              </a:rPr>
              <a:t>adoption of the beliefs</a:t>
            </a:r>
            <a:r>
              <a:rPr lang="en-US" sz="2300" dirty="0" smtClean="0"/>
              <a:t> and way of life of the </a:t>
            </a:r>
            <a:r>
              <a:rPr lang="en-US" sz="2300" b="1" u="sng" dirty="0" smtClean="0">
                <a:solidFill>
                  <a:srgbClr val="860908"/>
                </a:solidFill>
              </a:rPr>
              <a:t>dominant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Slaughter of Buffalo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60" y="1735137"/>
            <a:ext cx="7313613" cy="45153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Slaughter of Buffalo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12" y="1593906"/>
            <a:ext cx="6251337" cy="5003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Reservations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12" y="937418"/>
            <a:ext cx="7383701" cy="57131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56329"/>
          </a:xfrm>
        </p:spPr>
        <p:txBody>
          <a:bodyPr/>
          <a:lstStyle/>
          <a:p>
            <a:pPr lvl="0" fontAlgn="base">
              <a:buFont typeface="+mj-lt"/>
              <a:buAutoNum type="arabicPeriod" startAt="4"/>
            </a:pPr>
            <a:r>
              <a:rPr lang="en-US" b="1" dirty="0" smtClean="0"/>
              <a:t>Reservations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dirty="0" smtClean="0"/>
              <a:t>Reservations were set up on the most </a:t>
            </a:r>
            <a:r>
              <a:rPr lang="en-US" b="1" u="sng" dirty="0" smtClean="0">
                <a:solidFill>
                  <a:srgbClr val="860908"/>
                </a:solidFill>
              </a:rPr>
              <a:t>barren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860908"/>
                </a:solidFill>
              </a:rPr>
              <a:t>least fertile</a:t>
            </a:r>
            <a:r>
              <a:rPr lang="en-US" dirty="0" smtClean="0"/>
              <a:t> land</a:t>
            </a:r>
          </a:p>
          <a:p>
            <a:pPr lvl="1" fontAlgn="base">
              <a:buFont typeface="+mj-lt"/>
              <a:buAutoNum type="alphaLcPeriod"/>
            </a:pPr>
            <a:r>
              <a:rPr lang="en-US" dirty="0" smtClean="0"/>
              <a:t>They were </a:t>
            </a:r>
            <a:r>
              <a:rPr lang="en-US" b="1" u="sng" dirty="0" smtClean="0">
                <a:solidFill>
                  <a:srgbClr val="860908"/>
                </a:solidFill>
              </a:rPr>
              <a:t>crowded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860908"/>
                </a:solidFill>
              </a:rPr>
              <a:t>unsanitary</a:t>
            </a:r>
            <a:r>
              <a:rPr lang="en-US" dirty="0" smtClean="0"/>
              <a:t>, and had little economic opportunity</a:t>
            </a:r>
          </a:p>
          <a:p>
            <a:pPr lvl="1" fontAlgn="base">
              <a:buFont typeface="+mj-lt"/>
              <a:buAutoNum type="alphaLcPeriod"/>
            </a:pPr>
            <a:r>
              <a:rPr lang="en-US" dirty="0" smtClean="0"/>
              <a:t>Tribes were </a:t>
            </a:r>
            <a:r>
              <a:rPr lang="en-US" b="1" u="sng" dirty="0" smtClean="0">
                <a:solidFill>
                  <a:srgbClr val="860908"/>
                </a:solidFill>
              </a:rPr>
              <a:t>moved again</a:t>
            </a:r>
            <a:r>
              <a:rPr lang="en-US" dirty="0" smtClean="0"/>
              <a:t> when </a:t>
            </a:r>
            <a:r>
              <a:rPr lang="en-US" b="1" u="sng" dirty="0" smtClean="0">
                <a:solidFill>
                  <a:srgbClr val="860908"/>
                </a:solidFill>
              </a:rPr>
              <a:t>oil</a:t>
            </a:r>
            <a:r>
              <a:rPr lang="en-US" dirty="0" smtClean="0"/>
              <a:t> was struck or resources were found</a:t>
            </a:r>
          </a:p>
          <a:p>
            <a:pPr lvl="1" fontAlgn="base">
              <a:buFont typeface="+mj-lt"/>
              <a:buAutoNum type="alphaLcPeriod"/>
            </a:pPr>
            <a:r>
              <a:rPr lang="en-US" sz="2400" dirty="0" smtClean="0"/>
              <a:t>They were regulated by the </a:t>
            </a:r>
            <a:r>
              <a:rPr lang="en-US" sz="2400" b="1" u="sng" dirty="0" smtClean="0">
                <a:solidFill>
                  <a:srgbClr val="860908"/>
                </a:solidFill>
              </a:rPr>
              <a:t>Bureau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860908"/>
                </a:solidFill>
              </a:rPr>
              <a:t>Indian Affairs</a:t>
            </a:r>
            <a:r>
              <a:rPr lang="en-US" sz="2400" dirty="0" smtClean="0"/>
              <a:t> (BIA), which </a:t>
            </a:r>
            <a:r>
              <a:rPr lang="en-US" sz="2100" dirty="0" smtClean="0"/>
              <a:t>was often corrupt and </a:t>
            </a:r>
            <a:r>
              <a:rPr lang="en-US" sz="2100" b="1" u="sng" dirty="0" smtClean="0">
                <a:solidFill>
                  <a:srgbClr val="860908"/>
                </a:solidFill>
              </a:rPr>
              <a:t>rarely</a:t>
            </a:r>
            <a:r>
              <a:rPr lang="en-US" sz="2100" dirty="0" smtClean="0"/>
              <a:t> had Native-Americans’ best interests at heart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048" y="4402666"/>
            <a:ext cx="2044095" cy="204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56329"/>
          </a:xfrm>
        </p:spPr>
        <p:txBody>
          <a:bodyPr/>
          <a:lstStyle/>
          <a:p>
            <a:r>
              <a:rPr lang="en-US" sz="2075" b="1" dirty="0" smtClean="0"/>
              <a:t>Result</a:t>
            </a:r>
            <a:r>
              <a:rPr lang="en-US" sz="2075" dirty="0" smtClean="0"/>
              <a:t>: European/American culture </a:t>
            </a:r>
            <a:r>
              <a:rPr lang="en-US" sz="2075" b="1" u="sng" dirty="0" smtClean="0">
                <a:solidFill>
                  <a:srgbClr val="860908"/>
                </a:solidFill>
              </a:rPr>
              <a:t>clashed</a:t>
            </a:r>
            <a:r>
              <a:rPr lang="en-US" sz="2075" dirty="0" smtClean="0"/>
              <a:t> with Native American culture, which resulted in the </a:t>
            </a:r>
            <a:r>
              <a:rPr lang="en-US" sz="2075" b="1" u="sng" dirty="0" smtClean="0">
                <a:solidFill>
                  <a:srgbClr val="860908"/>
                </a:solidFill>
              </a:rPr>
              <a:t>mistreatment</a:t>
            </a:r>
            <a:r>
              <a:rPr lang="en-US" sz="2075" dirty="0" smtClean="0"/>
              <a:t> of thousands of Native Americans.  Even today, many Native Americans still face </a:t>
            </a:r>
            <a:r>
              <a:rPr lang="en-US" sz="2075" b="1" u="sng" dirty="0" smtClean="0">
                <a:solidFill>
                  <a:srgbClr val="860908"/>
                </a:solidFill>
              </a:rPr>
              <a:t>economic and social hardships</a:t>
            </a:r>
            <a:r>
              <a:rPr lang="en-US" sz="2075" dirty="0" smtClean="0"/>
              <a:t> brought on by westward expansion.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56329"/>
          </a:xfrm>
        </p:spPr>
        <p:txBody>
          <a:bodyPr/>
          <a:lstStyle/>
          <a:p>
            <a:pPr lvl="0" fontAlgn="base">
              <a:buFont typeface="+mj-lt"/>
              <a:buAutoNum type="arabicPeriod"/>
            </a:pPr>
            <a:r>
              <a:rPr lang="en-US" b="1" dirty="0" smtClean="0"/>
              <a:t>Setting the Stage: Native American Culture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Hundreds</a:t>
            </a:r>
            <a:r>
              <a:rPr lang="en-US" sz="2400" dirty="0" smtClean="0"/>
              <a:t> of separate, and diverse, </a:t>
            </a:r>
            <a:r>
              <a:rPr lang="en-US" sz="2400" b="1" u="sng" dirty="0" smtClean="0">
                <a:solidFill>
                  <a:srgbClr val="860908"/>
                </a:solidFill>
              </a:rPr>
              <a:t>sovereign tribal nations </a:t>
            </a:r>
            <a:r>
              <a:rPr lang="en-US" sz="2400" dirty="0" smtClean="0"/>
              <a:t>scattered across the United States for centuries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400" dirty="0" smtClean="0"/>
              <a:t>Most had </a:t>
            </a:r>
            <a:r>
              <a:rPr lang="en-US" sz="2400" b="1" u="sng" dirty="0" smtClean="0">
                <a:solidFill>
                  <a:srgbClr val="860908"/>
                </a:solidFill>
              </a:rPr>
              <a:t>social classes</a:t>
            </a:r>
            <a:r>
              <a:rPr lang="en-US" sz="2400" dirty="0" smtClean="0"/>
              <a:t> of some sort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400" dirty="0" smtClean="0"/>
              <a:t>Many were </a:t>
            </a:r>
            <a:r>
              <a:rPr lang="en-US" sz="2400" b="1" u="sng" dirty="0" smtClean="0">
                <a:solidFill>
                  <a:srgbClr val="860908"/>
                </a:solidFill>
              </a:rPr>
              <a:t>democratic</a:t>
            </a:r>
            <a:r>
              <a:rPr lang="en-US" sz="2400" dirty="0" smtClean="0"/>
              <a:t> in nature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400" dirty="0" smtClean="0"/>
              <a:t>Some of the tribes included </a:t>
            </a:r>
            <a:r>
              <a:rPr lang="en-US" sz="2400" b="1" u="sng" dirty="0" smtClean="0">
                <a:solidFill>
                  <a:srgbClr val="860908"/>
                </a:solidFill>
              </a:rPr>
              <a:t>Cherokee</a:t>
            </a:r>
            <a:r>
              <a:rPr lang="en-US" sz="2400" dirty="0" smtClean="0"/>
              <a:t>, Seminole, </a:t>
            </a:r>
            <a:r>
              <a:rPr lang="en-US" sz="2400" b="1" u="sng" dirty="0" smtClean="0">
                <a:solidFill>
                  <a:srgbClr val="860908"/>
                </a:solidFill>
              </a:rPr>
              <a:t>Dakota</a:t>
            </a:r>
            <a:r>
              <a:rPr lang="en-US" sz="2400" dirty="0" smtClean="0"/>
              <a:t>, Nez Perce, </a:t>
            </a:r>
            <a:r>
              <a:rPr lang="en-US" sz="2400" b="1" u="sng" dirty="0" smtClean="0">
                <a:solidFill>
                  <a:srgbClr val="860908"/>
                </a:solidFill>
              </a:rPr>
              <a:t>Apache</a:t>
            </a:r>
            <a:r>
              <a:rPr lang="en-US" sz="2400" dirty="0" smtClean="0"/>
              <a:t>, and </a:t>
            </a:r>
            <a:r>
              <a:rPr lang="en-US" sz="2400" b="1" u="sng" dirty="0" smtClean="0">
                <a:solidFill>
                  <a:srgbClr val="860908"/>
                </a:solidFill>
              </a:rPr>
              <a:t>Cheyenne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08" y="279810"/>
            <a:ext cx="8168658" cy="617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10" y="503238"/>
            <a:ext cx="8771352" cy="868362"/>
          </a:xfrm>
        </p:spPr>
        <p:txBody>
          <a:bodyPr/>
          <a:lstStyle/>
          <a:p>
            <a:r>
              <a:rPr lang="en-US" dirty="0" smtClean="0"/>
              <a:t>Columbus wasn’t the first one here…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89" y="1371600"/>
            <a:ext cx="6769546" cy="5159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56329"/>
          </a:xfrm>
        </p:spPr>
        <p:txBody>
          <a:bodyPr/>
          <a:lstStyle/>
          <a:p>
            <a:pPr lvl="0" fontAlgn="base">
              <a:buFont typeface="+mj-lt"/>
              <a:buAutoNum type="arabicPeriod"/>
            </a:pPr>
            <a:r>
              <a:rPr lang="en-US" b="1" dirty="0" smtClean="0"/>
              <a:t>Causes of Conflict</a:t>
            </a:r>
            <a:endParaRPr lang="en-US" sz="1800" dirty="0" smtClean="0"/>
          </a:p>
          <a:p>
            <a:pPr lvl="1" fontAlgn="base">
              <a:buFont typeface="+mj-lt"/>
              <a:buAutoNum type="alphaLcPeriod"/>
            </a:pPr>
            <a:r>
              <a:rPr lang="en-US" sz="2100" dirty="0" smtClean="0"/>
              <a:t>Conflict with Native-American tribes </a:t>
            </a:r>
            <a:r>
              <a:rPr lang="en-US" sz="2100" b="1" u="sng" dirty="0" smtClean="0">
                <a:solidFill>
                  <a:srgbClr val="860908"/>
                </a:solidFill>
              </a:rPr>
              <a:t>did not begin</a:t>
            </a:r>
            <a:r>
              <a:rPr lang="en-US" sz="2100" dirty="0" smtClean="0"/>
              <a:t> after the Civil War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dirty="0" smtClean="0"/>
              <a:t>Conflict with both </a:t>
            </a:r>
            <a:r>
              <a:rPr lang="en-US" b="1" u="sng" dirty="0" smtClean="0">
                <a:solidFill>
                  <a:srgbClr val="860908"/>
                </a:solidFill>
              </a:rPr>
              <a:t>Plymouth</a:t>
            </a:r>
            <a:r>
              <a:rPr lang="en-US" dirty="0" smtClean="0"/>
              <a:t> colonists and </a:t>
            </a:r>
            <a:r>
              <a:rPr lang="en-US" b="1" u="sng" dirty="0" smtClean="0">
                <a:solidFill>
                  <a:srgbClr val="860908"/>
                </a:solidFill>
              </a:rPr>
              <a:t>Jamestown</a:t>
            </a:r>
            <a:r>
              <a:rPr lang="en-US" dirty="0" smtClean="0"/>
              <a:t> colonists</a:t>
            </a:r>
            <a:endParaRPr lang="en-US" sz="1600" dirty="0" smtClean="0"/>
          </a:p>
          <a:p>
            <a:pPr marL="1428750" lvl="2" indent="-514350" fontAlgn="base">
              <a:buFont typeface="+mj-lt"/>
              <a:buAutoNum type="romanLcPeriod"/>
            </a:pPr>
            <a:r>
              <a:rPr lang="en-US" dirty="0" smtClean="0"/>
              <a:t>Four thousand Cherokee (25% of population) died on the </a:t>
            </a:r>
            <a:r>
              <a:rPr lang="en-US" b="1" u="sng" dirty="0" smtClean="0">
                <a:solidFill>
                  <a:srgbClr val="860908"/>
                </a:solidFill>
              </a:rPr>
              <a:t>Trail of Tears</a:t>
            </a:r>
            <a:endParaRPr lang="en-US" sz="1600" b="1" u="sng" dirty="0" smtClean="0">
              <a:solidFill>
                <a:srgbClr val="860908"/>
              </a:solidFill>
            </a:endParaRPr>
          </a:p>
          <a:p>
            <a:pPr marL="1428750" lvl="2" indent="-514350" fontAlgn="base">
              <a:buFont typeface="+mj-lt"/>
              <a:buAutoNum type="romanLcPeriod"/>
            </a:pPr>
            <a:r>
              <a:rPr lang="en-US" dirty="0" smtClean="0"/>
              <a:t>Native-Americans were involved in </a:t>
            </a:r>
            <a:r>
              <a:rPr lang="en-US" b="1" u="sng" dirty="0" smtClean="0">
                <a:solidFill>
                  <a:srgbClr val="860908"/>
                </a:solidFill>
              </a:rPr>
              <a:t>every major war</a:t>
            </a:r>
            <a:r>
              <a:rPr lang="en-US" dirty="0" smtClean="0"/>
              <a:t> up to this point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52" y="3995165"/>
            <a:ext cx="2115221" cy="259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8" y="1525701"/>
            <a:ext cx="7921123" cy="5113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Country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81" y="1371600"/>
            <a:ext cx="7888835" cy="5330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6010" y="1735137"/>
            <a:ext cx="9370010" cy="4856329"/>
          </a:xfrm>
        </p:spPr>
        <p:txBody>
          <a:bodyPr/>
          <a:lstStyle/>
          <a:p>
            <a:pPr lvl="1" fontAlgn="base">
              <a:buFont typeface="+mj-lt"/>
              <a:buAutoNum type="alphaLcPeriod" startAt="2"/>
            </a:pPr>
            <a:r>
              <a:rPr lang="en-US" sz="2400" b="1" dirty="0" smtClean="0"/>
              <a:t>Different Concepts of Land Ownership</a:t>
            </a:r>
            <a:endParaRPr lang="en-US" sz="1800" dirty="0" smtClean="0"/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100" dirty="0" smtClean="0"/>
              <a:t>Most tribal governments </a:t>
            </a:r>
            <a:r>
              <a:rPr lang="en-US" sz="2100" b="1" u="sng" dirty="0" smtClean="0">
                <a:solidFill>
                  <a:srgbClr val="860908"/>
                </a:solidFill>
              </a:rPr>
              <a:t>did not have a concept for ownership of land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400" dirty="0" smtClean="0"/>
              <a:t>Europeans settlers did not have a concept of </a:t>
            </a:r>
            <a:r>
              <a:rPr lang="en-US" sz="2400" b="1" u="sng" dirty="0" smtClean="0">
                <a:solidFill>
                  <a:srgbClr val="860908"/>
                </a:solidFill>
              </a:rPr>
              <a:t>anything else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500" dirty="0" smtClean="0"/>
              <a:t>Native-Americans believed they were </a:t>
            </a:r>
            <a:r>
              <a:rPr lang="en-US" sz="2500" b="1" u="sng" dirty="0" smtClean="0">
                <a:solidFill>
                  <a:srgbClr val="860908"/>
                </a:solidFill>
              </a:rPr>
              <a:t>sharing the land</a:t>
            </a:r>
            <a:r>
              <a:rPr lang="en-US" sz="2500" dirty="0" smtClean="0"/>
              <a:t>, European settlers believed they </a:t>
            </a:r>
            <a:r>
              <a:rPr lang="en-US" sz="2500" b="1" u="sng" dirty="0" smtClean="0">
                <a:solidFill>
                  <a:srgbClr val="860908"/>
                </a:solidFill>
              </a:rPr>
              <a:t>now owned it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250" dirty="0" smtClean="0"/>
              <a:t>Conflict would occur when both groups thought they could </a:t>
            </a:r>
            <a:r>
              <a:rPr lang="en-US" sz="2250" b="1" u="sng" dirty="0" smtClean="0">
                <a:solidFill>
                  <a:srgbClr val="860908"/>
                </a:solidFill>
              </a:rPr>
              <a:t>be on the same land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48" y="503238"/>
            <a:ext cx="8111520" cy="868362"/>
          </a:xfrm>
        </p:spPr>
        <p:txBody>
          <a:bodyPr/>
          <a:lstStyle/>
          <a:p>
            <a:r>
              <a:rPr lang="en-US" dirty="0" smtClean="0"/>
              <a:t>Conflict with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961" y="1735137"/>
            <a:ext cx="9326961" cy="4856329"/>
          </a:xfrm>
        </p:spPr>
        <p:txBody>
          <a:bodyPr/>
          <a:lstStyle/>
          <a:p>
            <a:pPr lvl="1" fontAlgn="base">
              <a:buFont typeface="+mj-lt"/>
              <a:buAutoNum type="alphaLcPeriod" startAt="3"/>
            </a:pPr>
            <a:r>
              <a:rPr lang="en-US" sz="2400" b="1" dirty="0" smtClean="0"/>
              <a:t>Different Ideas of Government</a:t>
            </a:r>
            <a:endParaRPr lang="en-US" sz="1800" dirty="0" smtClean="0"/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600" dirty="0" smtClean="0"/>
              <a:t>Most tribal government leaders </a:t>
            </a:r>
            <a:r>
              <a:rPr lang="en-US" sz="2600" b="1" u="sng" dirty="0" smtClean="0">
                <a:solidFill>
                  <a:srgbClr val="860908"/>
                </a:solidFill>
              </a:rPr>
              <a:t>didn’t have authority</a:t>
            </a:r>
            <a:r>
              <a:rPr lang="en-US" sz="2600" dirty="0" smtClean="0"/>
              <a:t> to speak for all of their people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400" dirty="0" smtClean="0"/>
              <a:t>European settlers came from nations with </a:t>
            </a:r>
            <a:r>
              <a:rPr lang="en-US" sz="2400" b="1" u="sng" dirty="0" smtClean="0">
                <a:solidFill>
                  <a:srgbClr val="860908"/>
                </a:solidFill>
              </a:rPr>
              <a:t>kings and queens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200" dirty="0" smtClean="0"/>
              <a:t>Settlers would </a:t>
            </a:r>
            <a:r>
              <a:rPr lang="en-US" sz="2200" b="1" u="sng" dirty="0" smtClean="0">
                <a:solidFill>
                  <a:srgbClr val="860908"/>
                </a:solidFill>
              </a:rPr>
              <a:t>negotiate</a:t>
            </a:r>
            <a:r>
              <a:rPr lang="en-US" sz="2200" dirty="0" smtClean="0"/>
              <a:t> treaties with friendly tribal leaders, and then </a:t>
            </a:r>
            <a:r>
              <a:rPr lang="en-US" sz="2200" b="1" u="sng" dirty="0" smtClean="0">
                <a:solidFill>
                  <a:srgbClr val="860908"/>
                </a:solidFill>
              </a:rPr>
              <a:t>expect everyone</a:t>
            </a:r>
            <a:r>
              <a:rPr lang="en-US" sz="2200" dirty="0" smtClean="0"/>
              <a:t> in that tribe to follow it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450" dirty="0" smtClean="0"/>
              <a:t>Treaties with tribal governments were </a:t>
            </a:r>
            <a:r>
              <a:rPr lang="en-US" sz="2450" b="1" u="sng" dirty="0" smtClean="0">
                <a:solidFill>
                  <a:srgbClr val="860908"/>
                </a:solidFill>
              </a:rPr>
              <a:t>changed</a:t>
            </a:r>
            <a:r>
              <a:rPr lang="en-US" sz="2450" dirty="0" smtClean="0"/>
              <a:t> or </a:t>
            </a:r>
            <a:r>
              <a:rPr lang="en-US" sz="2450" b="1" u="sng" dirty="0" smtClean="0">
                <a:solidFill>
                  <a:srgbClr val="860908"/>
                </a:solidFill>
              </a:rPr>
              <a:t>thrown</a:t>
            </a:r>
            <a:r>
              <a:rPr lang="en-US" sz="2450" dirty="0" smtClean="0"/>
              <a:t> out as convenient to settlers</a:t>
            </a:r>
          </a:p>
          <a:p>
            <a:pPr marL="1428750" lvl="2" indent="-514350" fontAlgn="base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860908"/>
                </a:solidFill>
              </a:rPr>
              <a:t>Conflict</a:t>
            </a:r>
            <a:r>
              <a:rPr lang="en-US" sz="2600" dirty="0" smtClean="0"/>
              <a:t> would then </a:t>
            </a:r>
            <a:r>
              <a:rPr lang="en-US" sz="2600" b="1" u="sng" dirty="0" smtClean="0">
                <a:solidFill>
                  <a:srgbClr val="860908"/>
                </a:solidFill>
              </a:rPr>
              <a:t>occur</a:t>
            </a:r>
            <a:r>
              <a:rPr lang="en-US" sz="2600" dirty="0" smtClean="0"/>
              <a:t> with members of tribes who didn’t want to follow the treaty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</TotalTime>
  <Words>515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Reconstruction and Westward Expansion</vt:lpstr>
      <vt:lpstr>Conflict with Native Americans </vt:lpstr>
      <vt:lpstr>PowerPoint Presentation</vt:lpstr>
      <vt:lpstr>Columbus wasn’t the first one here…</vt:lpstr>
      <vt:lpstr>Conflict with Native Americans </vt:lpstr>
      <vt:lpstr>Trail of Tears</vt:lpstr>
      <vt:lpstr>Indian Country</vt:lpstr>
      <vt:lpstr>Conflict with Native Americans </vt:lpstr>
      <vt:lpstr>Conflict with Native Americans </vt:lpstr>
      <vt:lpstr>Conflict with Native Americans </vt:lpstr>
      <vt:lpstr>Conflict with Native Americans </vt:lpstr>
      <vt:lpstr>Slaughter of Buffalo</vt:lpstr>
      <vt:lpstr>Slaughter of Buffalo</vt:lpstr>
      <vt:lpstr>Reservations Today</vt:lpstr>
      <vt:lpstr>Conflict with Native Americans </vt:lpstr>
      <vt:lpstr>Conflict with Native Americans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Westward Expansion</dc:title>
  <dc:creator>Karl Sagan</dc:creator>
  <cp:lastModifiedBy>James Knutson</cp:lastModifiedBy>
  <cp:revision>5</cp:revision>
  <dcterms:created xsi:type="dcterms:W3CDTF">2013-07-06T15:21:10Z</dcterms:created>
  <dcterms:modified xsi:type="dcterms:W3CDTF">2015-05-14T16:29:13Z</dcterms:modified>
</cp:coreProperties>
</file>