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6" r:id="rId5"/>
    <p:sldId id="262" r:id="rId6"/>
    <p:sldId id="260" r:id="rId7"/>
    <p:sldId id="264" r:id="rId8"/>
    <p:sldId id="265" r:id="rId9"/>
    <p:sldId id="261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97568-6702-41F1-B443-B2C97B828D39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2BCA6-12F2-4FEA-8BC8-ACF05BCDA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CE5A1-FE1A-4DE7-8163-CF2D4B4A0CCB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50A00-9CCE-4010-A4D7-E8F240B8A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17C1F-5B4C-46A5-B8EC-6FD62EF25F3A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391B4-3663-4B13-B883-81BE84A351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2ABDF-5AC8-4E61-BC01-AD956A0E9985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E01FB-47CF-4D96-AAD7-B1E0C21D5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4F676-2BE3-43E7-9853-44D984DD8B8F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61171-8394-4EA9-8E91-EA38E4CB89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C908A-6C57-41CC-9E11-CAFBBEAB115F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9899B-7CB2-409F-8AC3-9F72645CF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126FC-66BA-488B-8FAF-74C756A34D1D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D4F09-46AE-44E6-B6D2-1926CB872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15412-B0D6-4BDF-B859-AD63062A898F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1D83A-724A-4413-BD63-69620F4BD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82E16-E8B8-4770-B44F-B526DD09AA6A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3439E-9F36-4B9E-A4E4-E831BE4C0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E4D76-4EEF-4D5B-96FB-C5F52F619C3F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D9E9C-6543-45A3-B586-A88703C67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646C2-91C8-4F43-9A03-1EF1068A07A6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623A3-1AD4-4426-A437-F01F34357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FAEA71-A7F3-4EE1-8B3F-3B6DAA52E8F3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CC2BF3-7DE5-4639-BF99-8244032DC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5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Classical Greece</a:t>
            </a:r>
            <a:endParaRPr lang="en-US" dirty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pPr eaLnBrk="1" hangingPunct="1"/>
            <a:r>
              <a:rPr lang="en-US" smtClean="0"/>
              <a:t>Vocab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"/>
            <a:ext cx="4038600" cy="58975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City-state: </a:t>
            </a:r>
            <a:r>
              <a:rPr lang="en-US" b="1" dirty="0" smtClean="0"/>
              <a:t>A city that functions much like an independent country</a:t>
            </a:r>
          </a:p>
          <a:p>
            <a:endParaRPr lang="en-US" b="1" dirty="0" smtClean="0"/>
          </a:p>
          <a:p>
            <a:r>
              <a:rPr lang="en-US" b="1" dirty="0" smtClean="0">
                <a:solidFill>
                  <a:srgbClr val="000000"/>
                </a:solidFill>
              </a:rPr>
              <a:t>Tyrant: </a:t>
            </a:r>
            <a:r>
              <a:rPr lang="en-US" b="1" dirty="0" smtClean="0"/>
              <a:t>powerful individuals who gained control of a city-state’s government by appealing to the poor for support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409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038600" cy="5897563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Trireme: </a:t>
            </a:r>
            <a:r>
              <a:rPr lang="en-US" b="1" dirty="0" smtClean="0"/>
              <a:t>strong wooden ships built with battering ram in front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4" name="Picture 3" descr="trire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2133600"/>
            <a:ext cx="3657600" cy="28163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"/>
            <a:ext cx="4038600" cy="5897563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Myth: </a:t>
            </a:r>
            <a:r>
              <a:rPr lang="en-US" b="1" dirty="0" smtClean="0"/>
              <a:t>a traditional story about gods, ancestors, or heroes, told to explain the natural world or the customs and beliefs of a society</a:t>
            </a:r>
          </a:p>
          <a:p>
            <a:endParaRPr lang="en-US" dirty="0" smtClean="0"/>
          </a:p>
          <a:p>
            <a:endParaRPr lang="en-US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038600" cy="5897563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Iliad: </a:t>
            </a:r>
            <a:r>
              <a:rPr lang="en-US" b="1" dirty="0" smtClean="0"/>
              <a:t>Poem written by Homer telling the tale of how the Greeks and Trojans battled for 10 years after Paris stole Helen away from </a:t>
            </a:r>
            <a:r>
              <a:rPr lang="en-US" b="1" dirty="0" err="1" smtClean="0"/>
              <a:t>Menalaus</a:t>
            </a:r>
            <a:endParaRPr lang="en-US" dirty="0" smtClean="0"/>
          </a:p>
          <a:p>
            <a:endParaRPr lang="en-US" b="1" dirty="0" smtClean="0"/>
          </a:p>
          <a:p>
            <a:r>
              <a:rPr lang="en-US" b="1" dirty="0" smtClean="0">
                <a:solidFill>
                  <a:schemeClr val="bg1"/>
                </a:solidFill>
              </a:rPr>
              <a:t>Odyssey: </a:t>
            </a:r>
            <a:r>
              <a:rPr lang="en-US" b="1" dirty="0" smtClean="0"/>
              <a:t>Poem written by Homer telling the story of Odysseus’s return from the Trojan Wars to his home in Ithaca</a:t>
            </a:r>
            <a:endParaRPr lang="en-US" dirty="0" smtClean="0"/>
          </a:p>
          <a:p>
            <a:endParaRPr lang="en-US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</p:txBody>
      </p:sp>
      <p:pic>
        <p:nvPicPr>
          <p:cNvPr id="5" name="Picture 4" descr="Greek Go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0"/>
            <a:ext cx="4114800" cy="3086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52600"/>
          </a:xfrm>
        </p:spPr>
        <p:txBody>
          <a:bodyPr>
            <a:normAutofit/>
          </a:bodyPr>
          <a:lstStyle/>
          <a:p>
            <a:pPr algn="l"/>
            <a:r>
              <a:rPr lang="en-US" sz="2600" dirty="0" smtClean="0">
                <a:solidFill>
                  <a:schemeClr val="bg1"/>
                </a:solidFill>
                <a:effectLst/>
              </a:rPr>
              <a:t>Royal Road: </a:t>
            </a:r>
            <a:r>
              <a:rPr lang="en-US" sz="2600" dirty="0" smtClean="0">
                <a:solidFill>
                  <a:schemeClr val="tx1"/>
                </a:solidFill>
                <a:effectLst/>
              </a:rPr>
              <a:t>a road in the Persian Empire, stretching 1,600 miles from Susa in Persia to Sardis in </a:t>
            </a:r>
            <a:r>
              <a:rPr lang="en-US" sz="2600" dirty="0" err="1" smtClean="0">
                <a:solidFill>
                  <a:schemeClr val="tx1"/>
                </a:solidFill>
                <a:effectLst/>
              </a:rPr>
              <a:t>Antatolia</a:t>
            </a:r>
            <a:endParaRPr lang="en-US" sz="26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105400" y="228600"/>
            <a:ext cx="4038600" cy="5897563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</p:txBody>
      </p:sp>
      <p:pic>
        <p:nvPicPr>
          <p:cNvPr id="7" name="Picture 6" descr="Royal R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9144000" cy="465221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"/>
            <a:ext cx="4038600" cy="58975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Phalanx: </a:t>
            </a:r>
            <a:r>
              <a:rPr lang="en-US" b="1" dirty="0" smtClean="0"/>
              <a:t>a military formation where soldiers fought shoulder to shoulder and shield to shield for protection</a:t>
            </a:r>
            <a:endParaRPr lang="en-US" dirty="0" smtClean="0"/>
          </a:p>
          <a:p>
            <a:endParaRPr lang="en-US" dirty="0" smtClean="0"/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Thermopylae: </a:t>
            </a:r>
            <a:r>
              <a:rPr lang="en-US" b="1" dirty="0" smtClean="0"/>
              <a:t>Mountain pass where 300 Spartan soldiers held off thousands of Persian soldiers during the Persian Wars.  Also called The Hot Gates.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614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038600" cy="58975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Marathon: </a:t>
            </a:r>
            <a:r>
              <a:rPr lang="en-US" b="1" dirty="0" smtClean="0"/>
              <a:t>marshy plain where the Athenians successfully defeated an invading Persian force during the Persian Wars.  Also origin of Marathon run due to messenger </a:t>
            </a:r>
            <a:r>
              <a:rPr lang="en-US" b="1" dirty="0" err="1" smtClean="0"/>
              <a:t>Pheidippides</a:t>
            </a:r>
            <a:r>
              <a:rPr lang="en-US" b="1" dirty="0" smtClean="0"/>
              <a:t>. </a:t>
            </a:r>
          </a:p>
          <a:p>
            <a:endParaRPr lang="en-US" b="1" dirty="0" smtClean="0"/>
          </a:p>
          <a:p>
            <a:r>
              <a:rPr lang="en-US" b="1" dirty="0" smtClean="0">
                <a:solidFill>
                  <a:schemeClr val="bg1"/>
                </a:solidFill>
              </a:rPr>
              <a:t>Hoplite:</a:t>
            </a:r>
            <a:r>
              <a:rPr lang="en-US" b="1" dirty="0" smtClean="0"/>
              <a:t> Name of the soldiers used in the battle of Marathon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"/>
            <a:ext cx="4038600" cy="58975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Acropolis: </a:t>
            </a:r>
            <a:r>
              <a:rPr lang="en-US" b="1" dirty="0" smtClean="0"/>
              <a:t>fortified hilltop</a:t>
            </a:r>
          </a:p>
          <a:p>
            <a:endParaRPr lang="en-US" b="1" dirty="0" smtClean="0"/>
          </a:p>
          <a:p>
            <a:r>
              <a:rPr lang="en-US" b="1" dirty="0" smtClean="0">
                <a:solidFill>
                  <a:schemeClr val="bg1"/>
                </a:solidFill>
              </a:rPr>
              <a:t>Monarchy: </a:t>
            </a:r>
            <a:r>
              <a:rPr lang="en-US" b="1" dirty="0" smtClean="0"/>
              <a:t>a government ruled by a king or queen</a:t>
            </a:r>
          </a:p>
          <a:p>
            <a:pPr>
              <a:buNone/>
            </a:pPr>
            <a:endParaRPr lang="en-US" dirty="0" smtClean="0"/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Oligarchy: </a:t>
            </a:r>
            <a:r>
              <a:rPr lang="en-US" b="1" dirty="0" smtClean="0"/>
              <a:t>a government in which power is in the hands of a few people – especially one in which rule is based on wealth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614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038600" cy="58975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Democracy: </a:t>
            </a:r>
            <a:r>
              <a:rPr lang="en-US" b="1" dirty="0" smtClean="0"/>
              <a:t>a government controlled by its citizens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Aristocracy: </a:t>
            </a:r>
            <a:r>
              <a:rPr lang="en-US" b="1" dirty="0" smtClean="0"/>
              <a:t>a government in which power is in the hands of a hereditary ruling class or nobility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4" name="Picture 3" descr="acropol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228600"/>
            <a:ext cx="2590800" cy="19431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3087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Philosopher: </a:t>
            </a:r>
            <a:r>
              <a:rPr lang="en-US" b="1" dirty="0" smtClean="0"/>
              <a:t>a thinker who uses logic and reason to investigate the nature of the universe, human society, and morality; also known as lover of wisdom </a:t>
            </a:r>
          </a:p>
          <a:p>
            <a:endParaRPr lang="en-US" b="1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6147" name="Content Placeholder 3"/>
          <p:cNvSpPr>
            <a:spLocks noGrp="1"/>
          </p:cNvSpPr>
          <p:nvPr>
            <p:ph sz="half" idx="4294967295"/>
          </p:nvPr>
        </p:nvSpPr>
        <p:spPr>
          <a:xfrm>
            <a:off x="5105400" y="228600"/>
            <a:ext cx="4038600" cy="58975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6" name="Picture 5" descr="Plato-Socrates-Aristo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81200"/>
            <a:ext cx="7620000" cy="42553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"/>
            <a:ext cx="4038600" cy="58975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Hellenism: </a:t>
            </a:r>
            <a:r>
              <a:rPr lang="en-US" b="1" dirty="0" smtClean="0"/>
              <a:t>blending of Greek, Macedonian, Persian, Egyptian, and Indian cultures due to Alexander’s conquests</a:t>
            </a:r>
          </a:p>
          <a:p>
            <a:pPr eaLnBrk="1" hangingPunct="1"/>
            <a:r>
              <a:rPr lang="en-US" b="1" dirty="0" smtClean="0">
                <a:solidFill>
                  <a:srgbClr val="000000"/>
                </a:solidFill>
              </a:rPr>
              <a:t>Colossus of Rhodes: </a:t>
            </a:r>
            <a:r>
              <a:rPr lang="en-US" dirty="0" smtClean="0"/>
              <a:t>an enormous bronze, Hellenistic statue that formerly stood near the harbor of Rhodes.  At 100 ft tall it was one of the Seven Wonders of the Ancient World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614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038600" cy="5897563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4" name="Picture 3" descr="Colossus_of_Rhod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457199"/>
            <a:ext cx="3200400" cy="605231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59</TotalTime>
  <Words>367</Words>
  <Application>Microsoft Office PowerPoint</Application>
  <PresentationFormat>On-screen Show (4:3)</PresentationFormat>
  <Paragraphs>49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Apex</vt:lpstr>
      <vt:lpstr>Classical Greece</vt:lpstr>
      <vt:lpstr>PowerPoint Presentation</vt:lpstr>
      <vt:lpstr>PowerPoint Presentation</vt:lpstr>
      <vt:lpstr>Royal Road: a road in the Persian Empire, stretching 1,600 miles from Susa in Persia to Sardis in Antatolia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Ancient Rome</dc:title>
  <dc:creator>karl.sagan</dc:creator>
  <cp:lastModifiedBy>James Knutson</cp:lastModifiedBy>
  <cp:revision>9</cp:revision>
  <dcterms:created xsi:type="dcterms:W3CDTF">2012-12-09T22:31:53Z</dcterms:created>
  <dcterms:modified xsi:type="dcterms:W3CDTF">2015-05-20T11:53:41Z</dcterms:modified>
</cp:coreProperties>
</file>