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5" r:id="rId4"/>
    <p:sldId id="276" r:id="rId5"/>
    <p:sldId id="273" r:id="rId6"/>
    <p:sldId id="272" r:id="rId7"/>
    <p:sldId id="277" r:id="rId8"/>
    <p:sldId id="27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9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97568-6702-41F1-B443-B2C97B828D39}" type="datetimeFigureOut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2BCA6-12F2-4FEA-8BC8-ACF05BCDA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CE5A1-FE1A-4DE7-8163-CF2D4B4A0CCB}" type="datetimeFigureOut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50A00-9CCE-4010-A4D7-E8F240B8A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17C1F-5B4C-46A5-B8EC-6FD62EF25F3A}" type="datetimeFigureOut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391B4-3663-4B13-B883-81BE84A35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2ABDF-5AC8-4E61-BC01-AD956A0E9985}" type="datetimeFigureOut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E01FB-47CF-4D96-AAD7-B1E0C21D5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7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4F676-2BE3-43E7-9853-44D984DD8B8F}" type="datetimeFigureOut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61171-8394-4EA9-8E91-EA38E4CB8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C908A-6C57-41CC-9E11-CAFBBEAB115F}" type="datetimeFigureOut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9899B-7CB2-409F-8AC3-9F72645CF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1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21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33" y="1535121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1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362201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126FC-66BA-488B-8FAF-74C756A34D1D}" type="datetimeFigureOut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D4F09-46AE-44E6-B6D2-1926CB872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15412-B0D6-4BDF-B859-AD63062A898F}" type="datetimeFigureOut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1D83A-724A-4413-BD63-69620F4BD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82E16-E8B8-4770-B44F-B526DD09AA6A}" type="datetimeFigureOut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3439E-9F36-4B9E-A4E4-E831BE4C0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2" y="273049"/>
            <a:ext cx="3008313" cy="1162051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12" y="1524001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E4D76-4EEF-4D5B-96FB-C5F52F619C3F}" type="datetimeFigureOut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D9E9C-6543-45A3-B586-A88703C67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646C2-91C8-4F43-9A03-1EF1068A07A6}" type="datetimeFigureOut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623A3-1AD4-4426-A437-F01F34357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6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7FAEA71-A7F3-4EE1-8B3F-3B6DAA52E8F3}" type="datetimeFigureOut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6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6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CC2BF3-7DE5-4639-BF99-8244032DC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5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Age of Exploration</a:t>
            </a:r>
            <a:endParaRPr lang="en-US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pPr eaLnBrk="1" hangingPunct="1"/>
            <a:r>
              <a:rPr lang="en-US" smtClean="0"/>
              <a:t>Vocab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1"/>
            <a:ext cx="4038600" cy="5897563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bg1"/>
                </a:solidFill>
              </a:rPr>
              <a:t>Treaty of </a:t>
            </a:r>
            <a:r>
              <a:rPr lang="en-US" b="1" dirty="0" err="1" smtClean="0">
                <a:solidFill>
                  <a:schemeClr val="bg1"/>
                </a:solidFill>
              </a:rPr>
              <a:t>Tordesilla</a:t>
            </a:r>
            <a:r>
              <a:rPr lang="en-US" b="1" dirty="0" smtClean="0">
                <a:solidFill>
                  <a:schemeClr val="bg1"/>
                </a:solidFill>
              </a:rPr>
              <a:t>: </a:t>
            </a:r>
            <a:r>
              <a:rPr lang="en-US" b="1" dirty="0" smtClean="0"/>
              <a:t>1494 agreement between Portugal and Spain that divided their New World land claims.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099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1"/>
            <a:ext cx="4038600" cy="5897563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bg1"/>
                </a:solidFill>
              </a:rPr>
              <a:t>Dutch East India Company: </a:t>
            </a:r>
            <a:r>
              <a:rPr lang="en-US" b="1" dirty="0" smtClean="0"/>
              <a:t>Company established to direct trade in Asia.  Could mint money, make treaties, and even raise an army.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276600"/>
            <a:ext cx="40005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3276600"/>
            <a:ext cx="3657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1"/>
            <a:ext cx="4038600" cy="58975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Ming Dynasty: </a:t>
            </a:r>
            <a:r>
              <a:rPr lang="en-US" b="1" dirty="0" smtClean="0"/>
              <a:t>Chinese dynasty that ruled from 1368-1644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err="1" smtClean="0">
                <a:solidFill>
                  <a:schemeClr val="bg1"/>
                </a:solidFill>
              </a:rPr>
              <a:t>Manchus</a:t>
            </a:r>
            <a:r>
              <a:rPr lang="en-US" b="1" dirty="0" smtClean="0">
                <a:solidFill>
                  <a:schemeClr val="bg1"/>
                </a:solidFill>
              </a:rPr>
              <a:t>: </a:t>
            </a:r>
            <a:r>
              <a:rPr lang="en-US" b="1" dirty="0" smtClean="0"/>
              <a:t>Invaders from north of China who invaded and caused the Ming Dynasty to collapse.</a:t>
            </a:r>
            <a:endParaRPr lang="en-US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1"/>
            <a:ext cx="4038600" cy="58975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Qing Dynasty: </a:t>
            </a:r>
            <a:r>
              <a:rPr lang="en-US" b="1" dirty="0" smtClean="0"/>
              <a:t>Dynasty begun by the </a:t>
            </a:r>
            <a:r>
              <a:rPr lang="en-US" b="1" dirty="0" err="1" smtClean="0"/>
              <a:t>Manchus</a:t>
            </a:r>
            <a:r>
              <a:rPr lang="en-US" b="1" dirty="0" smtClean="0"/>
              <a:t>.  Ruled China for more than 260 years.</a:t>
            </a:r>
            <a:endParaRPr lang="en-US" dirty="0" smtClean="0"/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2438401"/>
            <a:ext cx="4038600" cy="3437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Arrow Connector 5"/>
          <p:cNvCxnSpPr/>
          <p:nvPr/>
        </p:nvCxnSpPr>
        <p:spPr>
          <a:xfrm>
            <a:off x="4191000" y="2819400"/>
            <a:ext cx="3200400" cy="101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1"/>
            <a:ext cx="4038600" cy="58975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Colony: </a:t>
            </a:r>
            <a:r>
              <a:rPr lang="en-US" b="1" dirty="0" smtClean="0"/>
              <a:t>lands controlled by another nation.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Conquistador: </a:t>
            </a:r>
            <a:r>
              <a:rPr lang="en-US" b="1" dirty="0" smtClean="0"/>
              <a:t>Spanish conqueror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614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1"/>
            <a:ext cx="4038600" cy="5897563"/>
          </a:xfrm>
        </p:spPr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</a:rPr>
              <a:t>Mestizo</a:t>
            </a:r>
            <a:r>
              <a:rPr lang="en-US" b="1" dirty="0" smtClean="0">
                <a:solidFill>
                  <a:schemeClr val="bg1"/>
                </a:solidFill>
              </a:rPr>
              <a:t>: </a:t>
            </a:r>
            <a:r>
              <a:rPr lang="en-US" b="1" dirty="0" smtClean="0"/>
              <a:t>Mixed Spanish and Native American population.</a:t>
            </a: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r>
              <a:rPr lang="en-US" b="1" dirty="0" err="1" smtClean="0">
                <a:solidFill>
                  <a:schemeClr val="bg1"/>
                </a:solidFill>
              </a:rPr>
              <a:t>Encomienda</a:t>
            </a:r>
            <a:r>
              <a:rPr lang="en-US" b="1" dirty="0" smtClean="0">
                <a:solidFill>
                  <a:schemeClr val="bg1"/>
                </a:solidFill>
              </a:rPr>
              <a:t>: </a:t>
            </a:r>
            <a:r>
              <a:rPr lang="en-US" b="1" dirty="0" smtClean="0"/>
              <a:t>Forced Native American labor by the Spanish.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3505200"/>
            <a:ext cx="3200400" cy="265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124200"/>
            <a:ext cx="1981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1"/>
            <a:ext cx="4038600" cy="58975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Pilgrims: </a:t>
            </a:r>
            <a:r>
              <a:rPr lang="en-US" b="1" u="sng" dirty="0" smtClean="0">
                <a:solidFill>
                  <a:srgbClr val="FFFF00"/>
                </a:solidFill>
              </a:rPr>
              <a:t>English</a:t>
            </a:r>
            <a:r>
              <a:rPr lang="en-US" b="1" dirty="0" smtClean="0"/>
              <a:t> colonizers who established English colony of </a:t>
            </a:r>
            <a:r>
              <a:rPr lang="en-US" b="1" u="sng" dirty="0" smtClean="0">
                <a:solidFill>
                  <a:srgbClr val="FFFF00"/>
                </a:solidFill>
              </a:rPr>
              <a:t>Plymouth</a:t>
            </a:r>
            <a:r>
              <a:rPr lang="en-US" b="1" dirty="0" smtClean="0"/>
              <a:t> in 1620 after leaving England for being persecuted for their beliefs.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614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1"/>
            <a:ext cx="4038600" cy="58975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Puritans: </a:t>
            </a:r>
            <a:r>
              <a:rPr lang="en-US" b="1" u="sng" dirty="0" smtClean="0">
                <a:solidFill>
                  <a:srgbClr val="FFFF00"/>
                </a:solidFill>
              </a:rPr>
              <a:t>English</a:t>
            </a:r>
            <a:r>
              <a:rPr lang="en-US" b="1" dirty="0" smtClean="0"/>
              <a:t> group seeking religious freedom from England’s Anglican church.  Sought to build </a:t>
            </a:r>
            <a:r>
              <a:rPr lang="en-US" b="1" u="sng" dirty="0" smtClean="0">
                <a:solidFill>
                  <a:srgbClr val="FFFF00"/>
                </a:solidFill>
              </a:rPr>
              <a:t>model Christian community</a:t>
            </a:r>
            <a:r>
              <a:rPr lang="en-US" b="1" dirty="0" smtClean="0"/>
              <a:t> at Massachusetts Bay colony.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1"/>
            <a:ext cx="4038600" cy="5897563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New Netherlands: </a:t>
            </a:r>
            <a:r>
              <a:rPr lang="en-US" sz="2400" b="1" dirty="0" smtClean="0"/>
              <a:t>Dutch colony established in North America.  Also found Hudson Bay &amp; Hudson Straight</a:t>
            </a:r>
          </a:p>
          <a:p>
            <a:endParaRPr lang="en-US" sz="2400" b="1" dirty="0" smtClean="0"/>
          </a:p>
          <a:p>
            <a:r>
              <a:rPr lang="en-US" sz="2400" b="1" dirty="0" smtClean="0">
                <a:solidFill>
                  <a:schemeClr val="bg1"/>
                </a:solidFill>
              </a:rPr>
              <a:t>Jamestown: </a:t>
            </a:r>
            <a:r>
              <a:rPr lang="en-US" sz="2400" b="1" dirty="0" smtClean="0"/>
              <a:t>First permanent settlement established by the British in 1607.  Named after King James.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sp>
        <p:nvSpPr>
          <p:cNvPr id="614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1"/>
            <a:ext cx="4038600" cy="58975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New France: </a:t>
            </a:r>
            <a:r>
              <a:rPr lang="en-US" b="1" dirty="0" smtClean="0"/>
              <a:t>French colony established for fur trading.  Also founded Quebec.</a:t>
            </a:r>
            <a:endParaRPr lang="en-US" dirty="0" smtClean="0"/>
          </a:p>
          <a:p>
            <a:endParaRPr lang="en-US" b="1" dirty="0" smtClean="0">
              <a:solidFill>
                <a:schemeClr val="bg1"/>
              </a:solidFill>
            </a:endParaRP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10" y="2819400"/>
            <a:ext cx="4255213" cy="35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Arrow Connector 6"/>
          <p:cNvCxnSpPr/>
          <p:nvPr/>
        </p:nvCxnSpPr>
        <p:spPr>
          <a:xfrm>
            <a:off x="2743200" y="2209800"/>
            <a:ext cx="4114800" cy="1473200"/>
          </a:xfrm>
          <a:prstGeom prst="straightConnector1">
            <a:avLst/>
          </a:prstGeom>
          <a:ln w="41275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343400" y="4191000"/>
            <a:ext cx="3581400" cy="1879600"/>
          </a:xfrm>
          <a:prstGeom prst="straightConnector1">
            <a:avLst/>
          </a:prstGeom>
          <a:ln w="41275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6883400" y="2870200"/>
            <a:ext cx="2159000" cy="381000"/>
          </a:xfrm>
          <a:prstGeom prst="straightConnector1">
            <a:avLst/>
          </a:prstGeom>
          <a:ln w="41275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1"/>
            <a:ext cx="4038600" cy="58975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Middle Passage: </a:t>
            </a:r>
            <a:r>
              <a:rPr lang="en-US" b="1" dirty="0" smtClean="0"/>
              <a:t>The voyage that brought captured Africans to the Americas.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sz="half" idx="1"/>
          </p:nvPr>
        </p:nvSpPr>
        <p:spPr>
          <a:xfrm>
            <a:off x="457200" y="228601"/>
            <a:ext cx="4038600" cy="589756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Atlantic Slave Trade: </a:t>
            </a:r>
            <a:r>
              <a:rPr lang="en-US" sz="2200" b="1" dirty="0" smtClean="0"/>
              <a:t>The buying and selling of Africans for work in the Americas.</a:t>
            </a:r>
            <a:endParaRPr lang="en-US" sz="2200" dirty="0" smtClean="0"/>
          </a:p>
          <a:p>
            <a:endParaRPr lang="en-US" sz="2200" b="1" dirty="0" smtClean="0"/>
          </a:p>
          <a:p>
            <a:r>
              <a:rPr lang="en-US" sz="2200" b="1" dirty="0" smtClean="0">
                <a:solidFill>
                  <a:schemeClr val="bg1"/>
                </a:solidFill>
              </a:rPr>
              <a:t>Triangle Trade: </a:t>
            </a:r>
            <a:r>
              <a:rPr lang="en-US" sz="2200" b="1" dirty="0" smtClean="0"/>
              <a:t>Trade network by which African slaves were captured and traded/sold for goods in Africa, the Americas, and Europe.</a:t>
            </a:r>
            <a:endParaRPr lang="en-US" sz="2200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2362200"/>
            <a:ext cx="4038600" cy="333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1"/>
            <a:ext cx="4038600" cy="58975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Mercantilism: </a:t>
            </a:r>
            <a:r>
              <a:rPr lang="en-US" b="1" dirty="0" smtClean="0"/>
              <a:t>Theory that held that a company’s power depended on its wealth.</a:t>
            </a:r>
            <a:endParaRPr lang="en-US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>
                <a:solidFill>
                  <a:schemeClr val="bg1"/>
                </a:solidFill>
              </a:rPr>
              <a:t>Joint-Stock Company: </a:t>
            </a:r>
            <a:r>
              <a:rPr lang="en-US" b="1" dirty="0" smtClean="0"/>
              <a:t>Worked like a corporation with investors buying shares of stock of a company.</a:t>
            </a:r>
            <a:endParaRPr lang="en-US" smtClean="0"/>
          </a:p>
          <a:p>
            <a:endParaRPr lang="en-US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sz="half" idx="1"/>
          </p:nvPr>
        </p:nvSpPr>
        <p:spPr>
          <a:xfrm>
            <a:off x="457200" y="228601"/>
            <a:ext cx="4038600" cy="58975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Columbian Exchange: </a:t>
            </a:r>
            <a:r>
              <a:rPr lang="en-US" b="1" dirty="0" smtClean="0"/>
              <a:t>The global transfer of foods, plants, and animals during the colonization of the Americas.</a:t>
            </a:r>
          </a:p>
          <a:p>
            <a:endParaRPr lang="en-US" b="1" dirty="0" smtClean="0"/>
          </a:p>
          <a:p>
            <a:r>
              <a:rPr lang="en-US" b="1" dirty="0" smtClean="0">
                <a:solidFill>
                  <a:schemeClr val="bg1"/>
                </a:solidFill>
              </a:rPr>
              <a:t>Capitalism: </a:t>
            </a:r>
            <a:r>
              <a:rPr lang="en-US" b="1" dirty="0" smtClean="0"/>
              <a:t>Economic system based on private ownership and the investment of resources, such as money, for profit.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326</TotalTime>
  <Words>341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Age of Exploration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Ancient Rome</dc:title>
  <dc:creator>karl.sagan</dc:creator>
  <cp:lastModifiedBy>James Knutson</cp:lastModifiedBy>
  <cp:revision>17</cp:revision>
  <dcterms:created xsi:type="dcterms:W3CDTF">2015-04-04T01:50:28Z</dcterms:created>
  <dcterms:modified xsi:type="dcterms:W3CDTF">2015-06-01T12:54:57Z</dcterms:modified>
</cp:coreProperties>
</file>