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3" r:id="rId5"/>
    <p:sldId id="262" r:id="rId6"/>
    <p:sldId id="270" r:id="rId7"/>
    <p:sldId id="272" r:id="rId8"/>
    <p:sldId id="271" r:id="rId9"/>
    <p:sldId id="273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97568-6702-41F1-B443-B2C97B828D39}" type="datetimeFigureOut">
              <a:rPr lang="en-US"/>
              <a:pPr>
                <a:defRPr/>
              </a:pPr>
              <a:t>6/1/2015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2BCA6-12F2-4FEA-8BC8-ACF05BCDA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CE5A1-FE1A-4DE7-8163-CF2D4B4A0CCB}" type="datetimeFigureOut">
              <a:rPr lang="en-US"/>
              <a:pPr>
                <a:defRPr/>
              </a:pPr>
              <a:t>6/1/2015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50A00-9CCE-4010-A4D7-E8F240B8A1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17C1F-5B4C-46A5-B8EC-6FD62EF25F3A}" type="datetimeFigureOut">
              <a:rPr lang="en-US"/>
              <a:pPr>
                <a:defRPr/>
              </a:pPr>
              <a:t>6/1/2015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391B4-3663-4B13-B883-81BE84A351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2ABDF-5AC8-4E61-BC01-AD956A0E9985}" type="datetimeFigureOut">
              <a:rPr lang="en-US"/>
              <a:pPr>
                <a:defRPr/>
              </a:pPr>
              <a:t>6/1/2015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E01FB-47CF-4D96-AAD7-B1E0C21D5E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4F676-2BE3-43E7-9853-44D984DD8B8F}" type="datetimeFigureOut">
              <a:rPr lang="en-US"/>
              <a:pPr>
                <a:defRPr/>
              </a:pPr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61171-8394-4EA9-8E91-EA38E4CB89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C908A-6C57-41CC-9E11-CAFBBEAB115F}" type="datetimeFigureOut">
              <a:rPr lang="en-US"/>
              <a:pPr>
                <a:defRPr/>
              </a:pPr>
              <a:t>6/1/2015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9899B-7CB2-409F-8AC3-9F72645CF1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126FC-66BA-488B-8FAF-74C756A34D1D}" type="datetimeFigureOut">
              <a:rPr lang="en-US"/>
              <a:pPr>
                <a:defRPr/>
              </a:pPr>
              <a:t>6/1/2015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D4F09-46AE-44E6-B6D2-1926CB8726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15412-B0D6-4BDF-B859-AD63062A898F}" type="datetimeFigureOut">
              <a:rPr lang="en-US"/>
              <a:pPr>
                <a:defRPr/>
              </a:pPr>
              <a:t>6/1/2015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1D83A-724A-4413-BD63-69620F4BD1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82E16-E8B8-4770-B44F-B526DD09AA6A}" type="datetimeFigureOut">
              <a:rPr lang="en-US"/>
              <a:pPr>
                <a:defRPr/>
              </a:pPr>
              <a:t>6/1/2015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3439E-9F36-4B9E-A4E4-E831BE4C01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E4D76-4EEF-4D5B-96FB-C5F52F619C3F}" type="datetimeFigureOut">
              <a:rPr lang="en-US"/>
              <a:pPr>
                <a:defRPr/>
              </a:pPr>
              <a:t>6/1/2015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D9E9C-6543-45A3-B586-A88703C67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646C2-91C8-4F43-9A03-1EF1068A07A6}" type="datetimeFigureOut">
              <a:rPr lang="en-US"/>
              <a:pPr>
                <a:defRPr/>
              </a:pPr>
              <a:t>6/1/2015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623A3-1AD4-4426-A437-F01F343576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7FAEA71-A7F3-4EE1-8B3F-3B6DAA52E8F3}" type="datetimeFigureOut">
              <a:rPr lang="en-US"/>
              <a:pPr>
                <a:defRPr/>
              </a:pPr>
              <a:t>6/1/2015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3CC2BF3-7DE5-4639-BF99-8244032DC3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95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Absolutism, Enlightenment, </a:t>
            </a:r>
            <a:br>
              <a:rPr lang="en-US" dirty="0" smtClean="0"/>
            </a:br>
            <a:r>
              <a:rPr lang="en-US" dirty="0" smtClean="0"/>
              <a:t>&amp; Revolution</a:t>
            </a:r>
            <a:endParaRPr lang="en-US" dirty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371600" y="3332163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err="1" smtClean="0"/>
              <a:t>Vocab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8600"/>
            <a:ext cx="4038600" cy="5897563"/>
          </a:xfrm>
        </p:spPr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</a:rPr>
              <a:t>Absolute monarch: </a:t>
            </a:r>
            <a:r>
              <a:rPr lang="en-US" b="1" dirty="0" smtClean="0"/>
              <a:t>kings or queens who held all of the power within their states’ boundaries.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4099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8600"/>
            <a:ext cx="4038600" cy="5897563"/>
          </a:xfrm>
        </p:spPr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</a:rPr>
              <a:t>Divine right: </a:t>
            </a:r>
            <a:r>
              <a:rPr lang="en-US" b="1" dirty="0" smtClean="0"/>
              <a:t>idea that God created the monarchy and that the monarch acted as God’s representative on earth.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8600"/>
            <a:ext cx="4038600" cy="589756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Huguenots: </a:t>
            </a:r>
            <a:r>
              <a:rPr lang="en-US" b="1" dirty="0" smtClean="0"/>
              <a:t>French protestants.</a:t>
            </a:r>
          </a:p>
          <a:p>
            <a:endParaRPr lang="en-US" b="1" dirty="0" smtClean="0"/>
          </a:p>
          <a:p>
            <a:r>
              <a:rPr lang="en-US" b="1" dirty="0" err="1" smtClean="0">
                <a:solidFill>
                  <a:srgbClr val="000000"/>
                </a:solidFill>
              </a:rPr>
              <a:t>Intendents</a:t>
            </a:r>
            <a:r>
              <a:rPr lang="en-US" b="1" dirty="0" smtClean="0">
                <a:solidFill>
                  <a:srgbClr val="000000"/>
                </a:solidFill>
              </a:rPr>
              <a:t>:  </a:t>
            </a:r>
            <a:r>
              <a:rPr lang="en-US" b="1" dirty="0" smtClean="0"/>
              <a:t>Government agents used by Louis XIV who collected taxes and administered justice.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8600"/>
            <a:ext cx="4038600" cy="5897563"/>
          </a:xfrm>
        </p:spPr>
        <p:txBody>
          <a:bodyPr>
            <a:normAutofit/>
          </a:bodyPr>
          <a:lstStyle/>
          <a:p>
            <a:pPr marL="650875" indent="-514350"/>
            <a:r>
              <a:rPr lang="en-US" b="1" dirty="0" smtClean="0">
                <a:solidFill>
                  <a:srgbClr val="000000"/>
                </a:solidFill>
              </a:rPr>
              <a:t>Edict of Nantes:  </a:t>
            </a:r>
            <a:r>
              <a:rPr lang="en-US" b="1" dirty="0" smtClean="0"/>
              <a:t>Declaration made by Henry of Navarre of France allowing Huguenots freedom to worship in France.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8600"/>
            <a:ext cx="4038600" cy="5897563"/>
          </a:xfrm>
        </p:spPr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</a:rPr>
              <a:t>Enlightenment:  </a:t>
            </a:r>
            <a:r>
              <a:rPr lang="en-US" b="1" dirty="0" smtClean="0"/>
              <a:t>intellectual movement that stressed reason and thought and the power of individuals to solve problems.</a:t>
            </a:r>
          </a:p>
          <a:p>
            <a:endParaRPr lang="en-US" b="1" dirty="0" smtClean="0"/>
          </a:p>
          <a:p>
            <a:r>
              <a:rPr lang="en-US" b="1" dirty="0" err="1" smtClean="0">
                <a:solidFill>
                  <a:srgbClr val="000000"/>
                </a:solidFill>
              </a:rPr>
              <a:t>Philosophe</a:t>
            </a:r>
            <a:r>
              <a:rPr lang="en-US" b="1" dirty="0" smtClean="0">
                <a:solidFill>
                  <a:srgbClr val="000000"/>
                </a:solidFill>
              </a:rPr>
              <a:t>: </a:t>
            </a:r>
            <a:r>
              <a:rPr lang="en-US" b="1" dirty="0" smtClean="0"/>
              <a:t>social critics or philosophers from France.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6147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8600"/>
            <a:ext cx="4038600" cy="5897563"/>
          </a:xfrm>
        </p:spPr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</a:rPr>
              <a:t>Social contract:  </a:t>
            </a:r>
            <a:r>
              <a:rPr lang="en-US" b="1" dirty="0" smtClean="0"/>
              <a:t>Idea from Thomas Hobbes that suggested </a:t>
            </a:r>
            <a:r>
              <a:rPr lang="en-US" b="1" smtClean="0"/>
              <a:t>all humans </a:t>
            </a:r>
            <a:r>
              <a:rPr lang="en-US" b="1" dirty="0" smtClean="0"/>
              <a:t>are naturally selfish and wicked and </a:t>
            </a:r>
            <a:r>
              <a:rPr lang="en-US" b="1" smtClean="0"/>
              <a:t>must hand </a:t>
            </a:r>
            <a:r>
              <a:rPr lang="en-US" b="1" dirty="0" smtClean="0"/>
              <a:t>over their rights to a strong ruler to create/run their government.</a:t>
            </a:r>
            <a:r>
              <a:rPr lang="en-US" dirty="0" smtClean="0"/>
              <a:t> 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8600"/>
            <a:ext cx="4038600" cy="5897563"/>
          </a:xfrm>
        </p:spPr>
        <p:txBody>
          <a:bodyPr/>
          <a:lstStyle/>
          <a:p>
            <a:r>
              <a:rPr lang="en-US" sz="2400" b="1" dirty="0" smtClean="0">
                <a:solidFill>
                  <a:srgbClr val="000000"/>
                </a:solidFill>
              </a:rPr>
              <a:t>Estate: </a:t>
            </a:r>
            <a:r>
              <a:rPr lang="en-US" sz="2400" b="1" dirty="0" smtClean="0"/>
              <a:t>social classes of France.  1</a:t>
            </a:r>
            <a:r>
              <a:rPr lang="en-US" sz="2400" b="1" baseline="30000" dirty="0" smtClean="0"/>
              <a:t>st</a:t>
            </a:r>
            <a:r>
              <a:rPr lang="en-US" sz="2400" b="1" dirty="0" smtClean="0"/>
              <a:t> Estate: Church leaders.  2</a:t>
            </a:r>
            <a:r>
              <a:rPr lang="en-US" sz="2400" b="1" baseline="30000" dirty="0" smtClean="0"/>
              <a:t>nd</a:t>
            </a:r>
            <a:r>
              <a:rPr lang="en-US" sz="2400" b="1" dirty="0" smtClean="0"/>
              <a:t> estate: rich nobles.  3</a:t>
            </a:r>
            <a:r>
              <a:rPr lang="en-US" sz="2400" b="1" baseline="30000" dirty="0" smtClean="0"/>
              <a:t>rd</a:t>
            </a:r>
            <a:r>
              <a:rPr lang="en-US" sz="2400" b="1" dirty="0" smtClean="0"/>
              <a:t> estate: 97% of the people. </a:t>
            </a:r>
            <a:endParaRPr lang="en-US" sz="2400" dirty="0" smtClean="0"/>
          </a:p>
          <a:p>
            <a:endParaRPr lang="en-US" sz="2400" b="1" dirty="0" smtClean="0"/>
          </a:p>
          <a:p>
            <a:r>
              <a:rPr lang="en-US" sz="2400" b="1" dirty="0" smtClean="0">
                <a:solidFill>
                  <a:srgbClr val="000000"/>
                </a:solidFill>
              </a:rPr>
              <a:t>Tennis Court Oath: </a:t>
            </a:r>
            <a:r>
              <a:rPr lang="en-US" sz="2400" b="1" dirty="0" smtClean="0"/>
              <a:t>a pledge made by the members of France’s National Assembly in 1789, in which they vowed to continue meeting until they had drawn up a new constitution.</a:t>
            </a:r>
            <a:endParaRPr lang="en-US" sz="2400" dirty="0" smtClean="0"/>
          </a:p>
          <a:p>
            <a:endParaRPr lang="en-US" sz="2400" b="1" dirty="0" smtClean="0"/>
          </a:p>
          <a:p>
            <a:endParaRPr lang="en-US" sz="2400" dirty="0" smtClean="0"/>
          </a:p>
          <a:p>
            <a:endParaRPr lang="en-US" sz="2400" b="1" dirty="0" smtClean="0">
              <a:solidFill>
                <a:schemeClr val="bg1"/>
              </a:solidFill>
            </a:endParaRPr>
          </a:p>
          <a:p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</p:txBody>
      </p:sp>
      <p:sp>
        <p:nvSpPr>
          <p:cNvPr id="6147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8600"/>
            <a:ext cx="4038600" cy="5897563"/>
          </a:xfrm>
        </p:spPr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</a:rPr>
              <a:t>National Assembly: </a:t>
            </a:r>
            <a:r>
              <a:rPr lang="en-US" b="1" dirty="0" smtClean="0"/>
              <a:t>a French congress established by representatives of the Third Estate to enact laws and reforms in the name of the French people.</a:t>
            </a:r>
            <a:r>
              <a:rPr lang="en-US" dirty="0" smtClean="0"/>
              <a:t> </a:t>
            </a:r>
            <a:endParaRPr lang="en-US" b="1" dirty="0" smtClean="0">
              <a:solidFill>
                <a:schemeClr val="bg1"/>
              </a:solidFill>
            </a:endParaRP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sz="2800" b="1" dirty="0" smtClean="0">
                <a:solidFill>
                  <a:srgbClr val="000000"/>
                </a:solidFill>
              </a:rPr>
              <a:t>Estates-General: </a:t>
            </a:r>
            <a:r>
              <a:rPr lang="en-US" sz="2800" b="1" dirty="0" smtClean="0"/>
              <a:t>Gathering of all three estates of France called by the king.</a:t>
            </a:r>
            <a:endParaRPr lang="en-US" sz="2800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8600"/>
            <a:ext cx="4038600" cy="5897563"/>
          </a:xfrm>
        </p:spPr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</a:rPr>
              <a:t>Jacobins: </a:t>
            </a:r>
            <a:r>
              <a:rPr lang="en-US" b="1" dirty="0" smtClean="0"/>
              <a:t>radical political party during the French Revolution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smtClean="0">
                <a:solidFill>
                  <a:srgbClr val="000000"/>
                </a:solidFill>
              </a:rPr>
              <a:t>Guillotine: </a:t>
            </a:r>
            <a:r>
              <a:rPr lang="en-US" b="1" dirty="0" smtClean="0"/>
              <a:t>a machine for beheading people, used as a means of execution during the French Revolution.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sz="half" idx="1"/>
          </p:nvPr>
        </p:nvSpPr>
        <p:spPr>
          <a:xfrm>
            <a:off x="457200" y="228600"/>
            <a:ext cx="4038600" cy="5897563"/>
          </a:xfrm>
        </p:spPr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</a:rPr>
              <a:t>Great Fear: </a:t>
            </a:r>
            <a:r>
              <a:rPr lang="en-US" b="1" dirty="0" smtClean="0"/>
              <a:t>a wave of senseless panic that spread through the French countryside after the storming of the Bastille in 1789.</a:t>
            </a:r>
            <a:endParaRPr lang="en-US" dirty="0" smtClean="0"/>
          </a:p>
          <a:p>
            <a:endParaRPr lang="en-US" b="1" dirty="0" smtClean="0"/>
          </a:p>
          <a:p>
            <a:r>
              <a:rPr lang="en-US" b="1" dirty="0" smtClean="0">
                <a:solidFill>
                  <a:srgbClr val="000000"/>
                </a:solidFill>
              </a:rPr>
              <a:t>Bastille: </a:t>
            </a:r>
            <a:r>
              <a:rPr lang="en-US" b="1" dirty="0" smtClean="0"/>
              <a:t>French prison torn down in the early days of the French Revolution.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8600"/>
            <a:ext cx="4038600" cy="5897563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sz="half" idx="1"/>
          </p:nvPr>
        </p:nvSpPr>
        <p:spPr>
          <a:xfrm>
            <a:off x="457200" y="228600"/>
            <a:ext cx="4038600" cy="5897563"/>
          </a:xfrm>
        </p:spPr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</a:rPr>
              <a:t>Reign of Terror: </a:t>
            </a:r>
            <a:r>
              <a:rPr lang="en-US" b="1" dirty="0" smtClean="0"/>
              <a:t>period from 1793-1794 when </a:t>
            </a:r>
            <a:r>
              <a:rPr lang="en-US" b="1" dirty="0" err="1" smtClean="0"/>
              <a:t>Maximilien</a:t>
            </a:r>
            <a:r>
              <a:rPr lang="en-US" b="1" dirty="0" smtClean="0"/>
              <a:t> Robespierre ruled France nearly as a dictator and thousands of political figures and ordinary citizens were executed.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8600"/>
            <a:ext cx="4038600" cy="5897563"/>
          </a:xfrm>
        </p:spPr>
        <p:txBody>
          <a:bodyPr/>
          <a:lstStyle/>
          <a:p>
            <a:r>
              <a:rPr lang="en-US" sz="2400" b="1" dirty="0" smtClean="0">
                <a:solidFill>
                  <a:srgbClr val="000000"/>
                </a:solidFill>
              </a:rPr>
              <a:t>Continental System: </a:t>
            </a:r>
            <a:r>
              <a:rPr lang="en-US" sz="2400" b="1" dirty="0" smtClean="0"/>
              <a:t>Napoleon’s policy of preventing trade between Great Britain and continental Europe intended to destroy Great Britain’s economy.</a:t>
            </a:r>
            <a:r>
              <a:rPr lang="en-US" sz="2400" dirty="0" smtClean="0"/>
              <a:t> </a:t>
            </a:r>
          </a:p>
          <a:p>
            <a:endParaRPr lang="en-US" sz="2400" b="1" dirty="0" smtClean="0"/>
          </a:p>
          <a:p>
            <a:r>
              <a:rPr lang="en-US" sz="2000" b="1" dirty="0" smtClean="0">
                <a:solidFill>
                  <a:srgbClr val="000000"/>
                </a:solidFill>
              </a:rPr>
              <a:t>Reign of Terror: </a:t>
            </a:r>
            <a:r>
              <a:rPr lang="en-US" sz="2000" b="1" dirty="0" smtClean="0"/>
              <a:t>period from 1793-1794 when </a:t>
            </a:r>
            <a:r>
              <a:rPr lang="en-US" sz="2000" b="1" dirty="0" err="1" smtClean="0"/>
              <a:t>Maximilien</a:t>
            </a:r>
            <a:r>
              <a:rPr lang="en-US" sz="2000" b="1" dirty="0" smtClean="0"/>
              <a:t> Robespierre ruled France nearly as a dictator and thousands of political figures and ordinary citizens were executed.</a:t>
            </a:r>
            <a:r>
              <a:rPr lang="en-US" sz="2000" dirty="0" smtClean="0"/>
              <a:t> </a:t>
            </a:r>
          </a:p>
          <a:p>
            <a:endParaRPr lang="en-US" sz="2400" b="1" dirty="0" smtClean="0"/>
          </a:p>
          <a:p>
            <a:endParaRPr lang="en-US" b="1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sz="half" idx="1"/>
          </p:nvPr>
        </p:nvSpPr>
        <p:spPr>
          <a:xfrm>
            <a:off x="457200" y="228600"/>
            <a:ext cx="4038600" cy="5897563"/>
          </a:xfrm>
        </p:spPr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</a:rPr>
              <a:t>Napoleonic Code: </a:t>
            </a:r>
            <a:r>
              <a:rPr lang="en-US" b="1" dirty="0" smtClean="0"/>
              <a:t>a comprehensive and uniform system of laws established for France by Napoleon.</a:t>
            </a:r>
            <a:endParaRPr lang="en-US" dirty="0" smtClean="0"/>
          </a:p>
          <a:p>
            <a:endParaRPr lang="en-US" b="1" dirty="0" smtClean="0"/>
          </a:p>
          <a:p>
            <a:r>
              <a:rPr lang="en-US" b="1" dirty="0" smtClean="0">
                <a:solidFill>
                  <a:srgbClr val="000000"/>
                </a:solidFill>
              </a:rPr>
              <a:t>Battle of Trafalgar: </a:t>
            </a:r>
            <a:r>
              <a:rPr lang="en-US" b="1" dirty="0" smtClean="0"/>
              <a:t>an 1805 naval battle in which Napoleon’s forces were defeated by a British fleet under command of Horatio Nelson.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8600"/>
            <a:ext cx="4038600" cy="5897563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Scorched-earth policy: </a:t>
            </a:r>
            <a:r>
              <a:rPr lang="en-US" b="1" dirty="0" smtClean="0"/>
              <a:t>the practice </a:t>
            </a:r>
            <a:r>
              <a:rPr lang="en-US" b="1" smtClean="0"/>
              <a:t>of burning </a:t>
            </a:r>
            <a:r>
              <a:rPr lang="en-US" b="1" dirty="0" smtClean="0"/>
              <a:t>crops and killing livestock during wartime so that the enemy cannot live off the land.</a:t>
            </a:r>
            <a:endParaRPr lang="en-US" dirty="0" smtClean="0"/>
          </a:p>
          <a:p>
            <a:endParaRPr lang="en-US" b="1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sz="half" idx="1"/>
          </p:nvPr>
        </p:nvSpPr>
        <p:spPr>
          <a:xfrm>
            <a:off x="457200" y="228600"/>
            <a:ext cx="4038600" cy="5897563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Peninsular War: </a:t>
            </a:r>
            <a:r>
              <a:rPr lang="en-US" b="1" dirty="0" smtClean="0"/>
              <a:t>a conflict in which Spanish rebels, with the aid of British forces, fought to drive Napoleon’s French troops out of Spain.</a:t>
            </a:r>
          </a:p>
          <a:p>
            <a:endParaRPr lang="en-US" b="1" dirty="0" smtClean="0"/>
          </a:p>
          <a:p>
            <a:r>
              <a:rPr lang="en-US" b="1" dirty="0" smtClean="0">
                <a:solidFill>
                  <a:schemeClr val="bg1"/>
                </a:solidFill>
              </a:rPr>
              <a:t>Legitimacy: </a:t>
            </a:r>
            <a:r>
              <a:rPr lang="en-US" b="1" dirty="0" smtClean="0"/>
              <a:t>the hereditary right of a monarch to rule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1708</TotalTime>
  <Words>483</Words>
  <Application>Microsoft Office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Apex</vt:lpstr>
      <vt:lpstr>Absolutism, Enlightenment,  &amp; Revolution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Ancient Rome</dc:title>
  <dc:creator>karl.sagan</dc:creator>
  <cp:lastModifiedBy>James Knutson</cp:lastModifiedBy>
  <cp:revision>19</cp:revision>
  <dcterms:created xsi:type="dcterms:W3CDTF">2014-10-29T14:36:15Z</dcterms:created>
  <dcterms:modified xsi:type="dcterms:W3CDTF">2015-06-01T16:49:58Z</dcterms:modified>
</cp:coreProperties>
</file>